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8"/>
  </p:notesMasterIdLst>
  <p:handoutMasterIdLst>
    <p:handoutMasterId r:id="rId39"/>
  </p:handoutMasterIdLst>
  <p:sldIdLst>
    <p:sldId id="364" r:id="rId2"/>
    <p:sldId id="430" r:id="rId3"/>
    <p:sldId id="371" r:id="rId4"/>
    <p:sldId id="431" r:id="rId5"/>
    <p:sldId id="428" r:id="rId6"/>
    <p:sldId id="446" r:id="rId7"/>
    <p:sldId id="433" r:id="rId8"/>
    <p:sldId id="366" r:id="rId9"/>
    <p:sldId id="367" r:id="rId10"/>
    <p:sldId id="452" r:id="rId11"/>
    <p:sldId id="453" r:id="rId12"/>
    <p:sldId id="454" r:id="rId13"/>
    <p:sldId id="455" r:id="rId14"/>
    <p:sldId id="463" r:id="rId15"/>
    <p:sldId id="471" r:id="rId16"/>
    <p:sldId id="476" r:id="rId17"/>
    <p:sldId id="461" r:id="rId18"/>
    <p:sldId id="457" r:id="rId19"/>
    <p:sldId id="458" r:id="rId20"/>
    <p:sldId id="459" r:id="rId21"/>
    <p:sldId id="464" r:id="rId22"/>
    <p:sldId id="462" r:id="rId23"/>
    <p:sldId id="460" r:id="rId24"/>
    <p:sldId id="475" r:id="rId25"/>
    <p:sldId id="473" r:id="rId26"/>
    <p:sldId id="472" r:id="rId27"/>
    <p:sldId id="474" r:id="rId28"/>
    <p:sldId id="437" r:id="rId29"/>
    <p:sldId id="435" r:id="rId30"/>
    <p:sldId id="450" r:id="rId31"/>
    <p:sldId id="467" r:id="rId32"/>
    <p:sldId id="438" r:id="rId33"/>
    <p:sldId id="444" r:id="rId34"/>
    <p:sldId id="448" r:id="rId35"/>
    <p:sldId id="361" r:id="rId36"/>
    <p:sldId id="330" r:id="rId37"/>
  </p:sldIdLst>
  <p:sldSz cx="9144000" cy="5143500" type="screen16x9"/>
  <p:notesSz cx="9144000" cy="6858000"/>
  <p:embeddedFontLst>
    <p:embeddedFont>
      <p:font typeface="TH Sarabun New" panose="020B0500040200020003" pitchFamily="34" charset="-34"/>
      <p:regular r:id="rId40"/>
      <p:bold r:id="rId41"/>
      <p:italic r:id="rId42"/>
      <p:boldItalic r:id="rId43"/>
    </p:embeddedFont>
    <p:embeddedFont>
      <p:font typeface="Lato Hairline" panose="020F0202020204030203" pitchFamily="34" charset="0"/>
      <p:regular r:id="rId44"/>
      <p:bold r:id="rId45"/>
      <p:italic r:id="rId46"/>
      <p:boldItalic r:id="rId47"/>
    </p:embeddedFont>
    <p:embeddedFont>
      <p:font typeface="Lato Light" panose="020F0302020204030203" pitchFamily="34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5011_thE_Little_Uki_noworry" panose="02000000000000000000" pitchFamily="2" charset="0"/>
      <p:regular r:id="rId56"/>
    </p:embeddedFont>
    <p:embeddedFont>
      <p:font typeface="TH SarabunPSK" panose="020B0500040200020003" charset="-34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CCCCFF"/>
    <a:srgbClr val="FF0066"/>
    <a:srgbClr val="0066FF"/>
    <a:srgbClr val="FFFFCC"/>
    <a:srgbClr val="FF3300"/>
    <a:srgbClr val="00FFFF"/>
    <a:srgbClr val="33CC33"/>
    <a:srgbClr val="66FF33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4BE0201F-C372-4379-AF5E-B5BFE9E9DA5C}">
  <a:tblStyle styleId="{4BE0201F-C372-4379-AF5E-B5BFE9E9DA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41" autoAdjust="0"/>
    <p:restoredTop sz="94660"/>
  </p:normalViewPr>
  <p:slideViewPr>
    <p:cSldViewPr>
      <p:cViewPr varScale="1">
        <p:scale>
          <a:sx n="97" d="100"/>
          <a:sy n="97" d="100"/>
        </p:scale>
        <p:origin x="51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font" Target="fonts/font20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25T13:36:53.371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94EF7-7E17-4E73-B0FD-C6D38F4D7B18}" type="datetimeFigureOut">
              <a:rPr lang="en-GB" smtClean="0"/>
              <a:t>13/11/2017</a:t>
            </a:fld>
            <a:endParaRPr lang="en-GB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12AA9-F69A-4447-9C71-6CF469BB4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841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5180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777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9382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8490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462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CB08859-F830-4518-9D73-EBFFFDD36DD0}" type="datetimeFigureOut">
              <a:rPr lang="th-TH" smtClean="0"/>
              <a:t>13/11/60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FE5E-1314-4BBB-B933-6772AE93C28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640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GB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GB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39BEC05-894F-4CBD-B44A-4B520CB1D7AB}" type="datetimeFigureOut">
              <a:rPr lang="en-GB" smtClean="0"/>
              <a:t>13/11/2017</a:t>
            </a:fld>
            <a:endParaRPr lang="en-GB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11CA-6611-49B9-A2E2-8A139FA7C9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01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244399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lang="en"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18.png"/><Relationship Id="rId21" Type="http://schemas.openxmlformats.org/officeDocument/2006/relationships/image" Target="../media/image38.png"/><Relationship Id="rId7" Type="http://schemas.openxmlformats.org/officeDocument/2006/relationships/image" Target="../media/image22.jp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5" Type="http://schemas.openxmlformats.org/officeDocument/2006/relationships/image" Target="../media/image32.png"/><Relationship Id="rId23" Type="http://schemas.openxmlformats.org/officeDocument/2006/relationships/image" Target="../media/image25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2.png"/><Relationship Id="rId5" Type="http://schemas.openxmlformats.org/officeDocument/2006/relationships/image" Target="../media/image20.png"/><Relationship Id="rId10" Type="http://schemas.openxmlformats.org/officeDocument/2006/relationships/image" Target="../media/image41.png"/><Relationship Id="rId4" Type="http://schemas.openxmlformats.org/officeDocument/2006/relationships/image" Target="../media/image19.png"/><Relationship Id="rId9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microsoft.com/office/2007/relationships/hdphoto" Target="../media/hdphoto3.wdp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2" name="กลุ่ม 11"/>
          <p:cNvGrpSpPr/>
          <p:nvPr/>
        </p:nvGrpSpPr>
        <p:grpSpPr>
          <a:xfrm>
            <a:off x="0" y="-12449"/>
            <a:ext cx="9482085" cy="5181431"/>
            <a:chOff x="0" y="0"/>
            <a:chExt cx="12642780" cy="6908574"/>
          </a:xfrm>
        </p:grpSpPr>
        <p:pic>
          <p:nvPicPr>
            <p:cNvPr id="4" name="ตัวแทนเนื้อหา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2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69000"/>
                </a:srgbClr>
              </a:outerShdw>
            </a:effectLst>
          </p:spPr>
        </p:pic>
        <p:sp>
          <p:nvSpPr>
            <p:cNvPr id="5" name="กล่องข้อความ 4"/>
            <p:cNvSpPr txBox="1"/>
            <p:nvPr/>
          </p:nvSpPr>
          <p:spPr>
            <a:xfrm>
              <a:off x="8574317" y="2061029"/>
              <a:ext cx="347254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sz="1050" dirty="0"/>
            </a:p>
          </p:txBody>
        </p:sp>
        <p:pic>
          <p:nvPicPr>
            <p:cNvPr id="6" name="รูปภาพ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192" y="1330412"/>
              <a:ext cx="5527588" cy="5527588"/>
            </a:xfrm>
            <a:prstGeom prst="rect">
              <a:avLst/>
            </a:prstGeom>
          </p:spPr>
        </p:pic>
        <p:pic>
          <p:nvPicPr>
            <p:cNvPr id="7" name="รูปภาพ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8890" y="365125"/>
              <a:ext cx="6635323" cy="6543449"/>
            </a:xfrm>
            <a:prstGeom prst="rect">
              <a:avLst/>
            </a:prstGeom>
          </p:spPr>
        </p:pic>
        <p:sp>
          <p:nvSpPr>
            <p:cNvPr id="8" name="สี่เหลี่ยมผืนผ้า 7"/>
            <p:cNvSpPr/>
            <p:nvPr/>
          </p:nvSpPr>
          <p:spPr>
            <a:xfrm>
              <a:off x="3252701" y="2957841"/>
              <a:ext cx="4068937" cy="2685110"/>
            </a:xfrm>
            <a:prstGeom prst="rect">
              <a:avLst/>
            </a:prstGeom>
            <a:noFill/>
          </p:spPr>
          <p:txBody>
            <a:bodyPr spcFirstLastPara="1" wrap="square" lIns="68580" tIns="34290" rIns="68580" bIns="34290" numCol="1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GB" sz="72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N C S</a:t>
              </a:r>
            </a:p>
            <a:p>
              <a:pPr algn="ctr"/>
              <a:r>
                <a:rPr lang="en-GB" sz="2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online</a:t>
              </a:r>
              <a:endParaRPr lang="th-TH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  <p:sp>
          <p:nvSpPr>
            <p:cNvPr id="9" name="สี่เหลี่ยมผืนผ้า 8"/>
            <p:cNvSpPr/>
            <p:nvPr/>
          </p:nvSpPr>
          <p:spPr>
            <a:xfrm>
              <a:off x="1650651" y="3276746"/>
              <a:ext cx="7842177" cy="1323439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000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rPr>
                <a:t>Nursing Clinical Simulation</a:t>
              </a:r>
            </a:p>
            <a:p>
              <a:pPr algn="ctr"/>
              <a:r>
                <a:rPr lang="en-US" sz="3000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rPr>
                <a:t>Online</a:t>
              </a:r>
              <a:endParaRPr lang="en-GB" sz="495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endParaRPr>
            </a:p>
          </p:txBody>
        </p:sp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7389" y="2893030"/>
              <a:ext cx="660759" cy="428241"/>
            </a:xfrm>
            <a:prstGeom prst="rect">
              <a:avLst/>
            </a:prstGeom>
          </p:spPr>
        </p:pic>
        <p:pic>
          <p:nvPicPr>
            <p:cNvPr id="11" name="รูปภาพ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0211" y="5800119"/>
              <a:ext cx="889140" cy="950686"/>
            </a:xfrm>
            <a:prstGeom prst="rect">
              <a:avLst/>
            </a:prstGeom>
          </p:spPr>
        </p:pic>
      </p:grpSp>
      <p:sp>
        <p:nvSpPr>
          <p:cNvPr id="13" name="สี่เหลี่ยมผืนผ้ามุมมน 12"/>
          <p:cNvSpPr/>
          <p:nvPr/>
        </p:nvSpPr>
        <p:spPr>
          <a:xfrm>
            <a:off x="7308304" y="4417817"/>
            <a:ext cx="1584176" cy="538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36" r="1"/>
          <a:stretch/>
        </p:blipFill>
        <p:spPr>
          <a:xfrm>
            <a:off x="7740351" y="4334791"/>
            <a:ext cx="843121" cy="6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4" name="กลุ่ม 3"/>
          <p:cNvGrpSpPr/>
          <p:nvPr/>
        </p:nvGrpSpPr>
        <p:grpSpPr>
          <a:xfrm>
            <a:off x="1" y="-479684"/>
            <a:ext cx="10431371" cy="5600699"/>
            <a:chOff x="0" y="-609599"/>
            <a:chExt cx="13908495" cy="7467598"/>
          </a:xfrm>
        </p:grpSpPr>
        <p:sp>
          <p:nvSpPr>
            <p:cNvPr id="5" name="สามเหลี่ยมมุมฉาก 4"/>
            <p:cNvSpPr/>
            <p:nvPr/>
          </p:nvSpPr>
          <p:spPr>
            <a:xfrm flipH="1" flipV="1">
              <a:off x="5117432" y="-3"/>
              <a:ext cx="7074568" cy="6625389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6" name="สี่เหลี่ยมผืนผ้า 5"/>
            <p:cNvSpPr/>
            <p:nvPr/>
          </p:nvSpPr>
          <p:spPr>
            <a:xfrm>
              <a:off x="0" y="3400926"/>
              <a:ext cx="8454190" cy="3457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สามเหลี่ยมมุมฉาก 6"/>
            <p:cNvSpPr/>
            <p:nvPr/>
          </p:nvSpPr>
          <p:spPr>
            <a:xfrm>
              <a:off x="8438148" y="3400926"/>
              <a:ext cx="3737810" cy="3457073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สี่เหลี่ยมผืนผ้า 7"/>
            <p:cNvSpPr/>
            <p:nvPr/>
          </p:nvSpPr>
          <p:spPr>
            <a:xfrm>
              <a:off x="0" y="3208420"/>
              <a:ext cx="8454190" cy="192506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ลบ 8"/>
            <p:cNvSpPr/>
            <p:nvPr/>
          </p:nvSpPr>
          <p:spPr>
            <a:xfrm rot="2561122">
              <a:off x="6779607" y="4598081"/>
              <a:ext cx="7128888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0" name="สี่เหลี่ยมผืนผ้า 9"/>
            <p:cNvSpPr/>
            <p:nvPr/>
          </p:nvSpPr>
          <p:spPr>
            <a:xfrm>
              <a:off x="0" y="0"/>
              <a:ext cx="8454190" cy="32084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solidFill>
                  <a:srgbClr val="FF99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" name="ลบ 10"/>
            <p:cNvSpPr/>
            <p:nvPr/>
          </p:nvSpPr>
          <p:spPr>
            <a:xfrm rot="5400000">
              <a:off x="6205706" y="1229810"/>
              <a:ext cx="4496966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95" y="540796"/>
            <a:ext cx="1554320" cy="595701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4" y="543463"/>
            <a:ext cx="1554320" cy="595700"/>
          </a:xfrm>
          <a:prstGeom prst="rect">
            <a:avLst/>
          </a:prstGeom>
        </p:spPr>
      </p:pic>
      <p:pic>
        <p:nvPicPr>
          <p:cNvPr id="21" name="ตัวแทนเนื้อหา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7" t="11296" r="28100" b="11192"/>
          <a:stretch/>
        </p:blipFill>
        <p:spPr>
          <a:xfrm>
            <a:off x="6554450" y="1618940"/>
            <a:ext cx="1236689" cy="2529591"/>
          </a:xfrm>
          <a:prstGeom prst="rect">
            <a:avLst/>
          </a:prstGeom>
        </p:spPr>
      </p:pic>
      <p:grpSp>
        <p:nvGrpSpPr>
          <p:cNvPr id="22" name="กลุ่ม 21"/>
          <p:cNvGrpSpPr/>
          <p:nvPr/>
        </p:nvGrpSpPr>
        <p:grpSpPr>
          <a:xfrm>
            <a:off x="4169685" y="708527"/>
            <a:ext cx="1470431" cy="2834229"/>
            <a:chOff x="5437981" y="888437"/>
            <a:chExt cx="1965762" cy="3716091"/>
          </a:xfrm>
        </p:grpSpPr>
        <p:pic>
          <p:nvPicPr>
            <p:cNvPr id="23" name="รูปภาพ 2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3" t="12677"/>
            <a:stretch/>
          </p:blipFill>
          <p:spPr>
            <a:xfrm>
              <a:off x="5437981" y="888437"/>
              <a:ext cx="1965762" cy="3716091"/>
            </a:xfrm>
            <a:prstGeom prst="rect">
              <a:avLst/>
            </a:prstGeom>
          </p:spPr>
        </p:pic>
        <p:sp>
          <p:nvSpPr>
            <p:cNvPr id="24" name="สี่เหลี่ยมผืนผ้า 23"/>
            <p:cNvSpPr/>
            <p:nvPr/>
          </p:nvSpPr>
          <p:spPr>
            <a:xfrm>
              <a:off x="6746262" y="1399574"/>
              <a:ext cx="436872" cy="10556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25" name="รูปภาพ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38922" r="23637" b="-3386"/>
          <a:stretch/>
        </p:blipFill>
        <p:spPr>
          <a:xfrm>
            <a:off x="2522303" y="1442888"/>
            <a:ext cx="4412137" cy="2841252"/>
          </a:xfrm>
          <a:prstGeom prst="rect">
            <a:avLst/>
          </a:prstGeom>
        </p:spPr>
      </p:pic>
      <p:sp>
        <p:nvSpPr>
          <p:cNvPr id="26" name="สี่เหลี่ยมผืนผ้า 25"/>
          <p:cNvSpPr/>
          <p:nvPr/>
        </p:nvSpPr>
        <p:spPr>
          <a:xfrm>
            <a:off x="4399123" y="1054604"/>
            <a:ext cx="326789" cy="805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5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" name="สี่เหลี่ยมผืนผ้า 27"/>
          <p:cNvSpPr/>
          <p:nvPr/>
        </p:nvSpPr>
        <p:spPr>
          <a:xfrm>
            <a:off x="6994606" y="625633"/>
            <a:ext cx="1908810" cy="1297920"/>
          </a:xfrm>
          <a:prstGeom prst="rect">
            <a:avLst/>
          </a:prstGeom>
          <a:ln w="101600">
            <a:solidFill>
              <a:schemeClr val="bg1">
                <a:lumMod val="50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RR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</a:t>
            </a:r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</a:p>
        </p:txBody>
      </p:sp>
      <p:pic>
        <p:nvPicPr>
          <p:cNvPr id="29" name="รูปภาพ 2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r="40131" b="69737"/>
          <a:stretch/>
        </p:blipFill>
        <p:spPr>
          <a:xfrm>
            <a:off x="7091657" y="663501"/>
            <a:ext cx="1397036" cy="345421"/>
          </a:xfrm>
          <a:prstGeom prst="rect">
            <a:avLst/>
          </a:prstGeom>
        </p:spPr>
      </p:pic>
      <p:grpSp>
        <p:nvGrpSpPr>
          <p:cNvPr id="30" name="กลุ่ม 29"/>
          <p:cNvGrpSpPr/>
          <p:nvPr/>
        </p:nvGrpSpPr>
        <p:grpSpPr>
          <a:xfrm>
            <a:off x="7515002" y="-36986"/>
            <a:ext cx="1616942" cy="611075"/>
            <a:chOff x="5684307" y="2937004"/>
            <a:chExt cx="5231568" cy="1828800"/>
          </a:xfrm>
        </p:grpSpPr>
        <p:pic>
          <p:nvPicPr>
            <p:cNvPr id="31" name="รูปภาพ 3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3" t="49092" r="8518" b="21369"/>
            <a:stretch/>
          </p:blipFill>
          <p:spPr>
            <a:xfrm>
              <a:off x="5684307" y="2937004"/>
              <a:ext cx="5231568" cy="1828800"/>
            </a:xfrm>
            <a:prstGeom prst="rect">
              <a:avLst/>
            </a:prstGeom>
          </p:spPr>
        </p:pic>
        <p:sp>
          <p:nvSpPr>
            <p:cNvPr id="32" name="สี่เหลี่ยมผืนผ้า 31"/>
            <p:cNvSpPr/>
            <p:nvPr/>
          </p:nvSpPr>
          <p:spPr>
            <a:xfrm>
              <a:off x="7480092" y="3511362"/>
              <a:ext cx="2968053" cy="734519"/>
            </a:xfrm>
            <a:prstGeom prst="rect">
              <a:avLst/>
            </a:prstGeom>
            <a:solidFill>
              <a:srgbClr val="F67E10"/>
            </a:solidFill>
            <a:ln>
              <a:solidFill>
                <a:srgbClr val="F67E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35" name="รูปภาพ 34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79" y="1599347"/>
            <a:ext cx="4668971" cy="1514555"/>
          </a:xfrm>
          <a:prstGeom prst="rect">
            <a:avLst/>
          </a:prstGeom>
        </p:spPr>
      </p:pic>
      <p:sp>
        <p:nvSpPr>
          <p:cNvPr id="15" name="สี่เหลี่ยมผืนผ้า 14"/>
          <p:cNvSpPr/>
          <p:nvPr/>
        </p:nvSpPr>
        <p:spPr>
          <a:xfrm>
            <a:off x="425289" y="227562"/>
            <a:ext cx="1261917" cy="47157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05:00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3" name="สี่เหลี่ยมผืนผ้า 32"/>
          <p:cNvSpPr/>
          <p:nvPr/>
        </p:nvSpPr>
        <p:spPr>
          <a:xfrm>
            <a:off x="4708379" y="436879"/>
            <a:ext cx="1391993" cy="493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</a:t>
            </a:r>
            <a:r>
              <a:rPr lang="en-GB" sz="1500" b="1" dirty="0">
                <a:solidFill>
                  <a:srgbClr val="FF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N C S</a:t>
            </a:r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</a:t>
            </a:r>
            <a:r>
              <a:rPr lang="th-TH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</a:t>
            </a:r>
          </a:p>
          <a:p>
            <a:pPr algn="ctr"/>
            <a:r>
              <a:rPr lang="th-TH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 </a:t>
            </a:r>
            <a:r>
              <a:rPr lang="en-GB" sz="15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HOSPITAL</a:t>
            </a:r>
          </a:p>
        </p:txBody>
      </p:sp>
      <p:pic>
        <p:nvPicPr>
          <p:cNvPr id="34" name="รูปภาพ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28" y="504032"/>
            <a:ext cx="381626" cy="381626"/>
          </a:xfrm>
          <a:prstGeom prst="rect">
            <a:avLst/>
          </a:prstGeom>
        </p:spPr>
      </p:pic>
      <p:sp>
        <p:nvSpPr>
          <p:cNvPr id="17" name="สี่เหลี่ยมผืนผ้า 16"/>
          <p:cNvSpPr/>
          <p:nvPr/>
        </p:nvSpPr>
        <p:spPr>
          <a:xfrm>
            <a:off x="2339752" y="3219822"/>
            <a:ext cx="392915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EMERGENCY ROOM</a:t>
            </a:r>
            <a:endParaRPr lang="th-TH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38637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4" name="กลุ่ม 3"/>
          <p:cNvGrpSpPr/>
          <p:nvPr/>
        </p:nvGrpSpPr>
        <p:grpSpPr>
          <a:xfrm>
            <a:off x="0" y="-457199"/>
            <a:ext cx="10431371" cy="5600699"/>
            <a:chOff x="0" y="-609599"/>
            <a:chExt cx="13908495" cy="7467598"/>
          </a:xfrm>
        </p:grpSpPr>
        <p:sp>
          <p:nvSpPr>
            <p:cNvPr id="5" name="สามเหลี่ยมมุมฉาก 4"/>
            <p:cNvSpPr/>
            <p:nvPr/>
          </p:nvSpPr>
          <p:spPr>
            <a:xfrm flipH="1" flipV="1">
              <a:off x="5117432" y="-3"/>
              <a:ext cx="7074568" cy="6625389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6" name="สี่เหลี่ยมผืนผ้า 5"/>
            <p:cNvSpPr/>
            <p:nvPr/>
          </p:nvSpPr>
          <p:spPr>
            <a:xfrm>
              <a:off x="0" y="3400926"/>
              <a:ext cx="8454190" cy="3457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สามเหลี่ยมมุมฉาก 6"/>
            <p:cNvSpPr/>
            <p:nvPr/>
          </p:nvSpPr>
          <p:spPr>
            <a:xfrm>
              <a:off x="8438148" y="3400926"/>
              <a:ext cx="3737810" cy="3457073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สี่เหลี่ยมผืนผ้า 7"/>
            <p:cNvSpPr/>
            <p:nvPr/>
          </p:nvSpPr>
          <p:spPr>
            <a:xfrm>
              <a:off x="0" y="3208420"/>
              <a:ext cx="8454190" cy="192506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ลบ 8"/>
            <p:cNvSpPr/>
            <p:nvPr/>
          </p:nvSpPr>
          <p:spPr>
            <a:xfrm rot="2561122">
              <a:off x="6779607" y="4598081"/>
              <a:ext cx="7128888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0" name="สี่เหลี่ยมผืนผ้า 9"/>
            <p:cNvSpPr/>
            <p:nvPr/>
          </p:nvSpPr>
          <p:spPr>
            <a:xfrm>
              <a:off x="0" y="0"/>
              <a:ext cx="8454190" cy="32084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solidFill>
                  <a:srgbClr val="FF99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" name="ลบ 10"/>
            <p:cNvSpPr/>
            <p:nvPr/>
          </p:nvSpPr>
          <p:spPr>
            <a:xfrm rot="5400000">
              <a:off x="6205706" y="1229810"/>
              <a:ext cx="4496966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95" y="540796"/>
            <a:ext cx="1554320" cy="595701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4" y="543463"/>
            <a:ext cx="1554320" cy="595700"/>
          </a:xfrm>
          <a:prstGeom prst="rect">
            <a:avLst/>
          </a:prstGeom>
        </p:spPr>
      </p:pic>
      <p:pic>
        <p:nvPicPr>
          <p:cNvPr id="22" name="ตัวแทนเนื้อหา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7" t="11296" r="28100" b="11192"/>
          <a:stretch/>
        </p:blipFill>
        <p:spPr>
          <a:xfrm>
            <a:off x="6554450" y="1618940"/>
            <a:ext cx="1236689" cy="2529591"/>
          </a:xfrm>
          <a:prstGeom prst="rect">
            <a:avLst/>
          </a:prstGeom>
        </p:spPr>
      </p:pic>
      <p:grpSp>
        <p:nvGrpSpPr>
          <p:cNvPr id="23" name="กลุ่ม 22"/>
          <p:cNvGrpSpPr/>
          <p:nvPr/>
        </p:nvGrpSpPr>
        <p:grpSpPr>
          <a:xfrm>
            <a:off x="4169685" y="708527"/>
            <a:ext cx="1470431" cy="2834229"/>
            <a:chOff x="5437981" y="888437"/>
            <a:chExt cx="1965762" cy="3716091"/>
          </a:xfrm>
        </p:grpSpPr>
        <p:pic>
          <p:nvPicPr>
            <p:cNvPr id="24" name="รูปภาพ 2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3" t="12677"/>
            <a:stretch/>
          </p:blipFill>
          <p:spPr>
            <a:xfrm>
              <a:off x="5437981" y="888437"/>
              <a:ext cx="1965762" cy="3716091"/>
            </a:xfrm>
            <a:prstGeom prst="rect">
              <a:avLst/>
            </a:prstGeom>
          </p:spPr>
        </p:pic>
        <p:sp>
          <p:nvSpPr>
            <p:cNvPr id="25" name="สี่เหลี่ยมผืนผ้า 24"/>
            <p:cNvSpPr/>
            <p:nvPr/>
          </p:nvSpPr>
          <p:spPr>
            <a:xfrm>
              <a:off x="6746262" y="1399574"/>
              <a:ext cx="436872" cy="10556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26" name="รูปภาพ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38922" r="23637" b="-3386"/>
          <a:stretch/>
        </p:blipFill>
        <p:spPr>
          <a:xfrm>
            <a:off x="2522303" y="1442888"/>
            <a:ext cx="4412137" cy="2841252"/>
          </a:xfrm>
          <a:prstGeom prst="rect">
            <a:avLst/>
          </a:prstGeom>
        </p:spPr>
      </p:pic>
      <p:sp>
        <p:nvSpPr>
          <p:cNvPr id="27" name="สี่เหลี่ยมผืนผ้า 26"/>
          <p:cNvSpPr/>
          <p:nvPr/>
        </p:nvSpPr>
        <p:spPr>
          <a:xfrm>
            <a:off x="4399123" y="1054604"/>
            <a:ext cx="326789" cy="805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6994606" y="625633"/>
            <a:ext cx="1908810" cy="1297920"/>
          </a:xfrm>
          <a:prstGeom prst="rect">
            <a:avLst/>
          </a:prstGeom>
          <a:ln w="101600">
            <a:solidFill>
              <a:schemeClr val="bg1">
                <a:lumMod val="50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RR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</a:t>
            </a:r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</a:p>
        </p:txBody>
      </p:sp>
      <p:pic>
        <p:nvPicPr>
          <p:cNvPr id="30" name="รูปภาพ 2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r="40131" b="69737"/>
          <a:stretch/>
        </p:blipFill>
        <p:spPr>
          <a:xfrm>
            <a:off x="7091657" y="663501"/>
            <a:ext cx="1397036" cy="345421"/>
          </a:xfrm>
          <a:prstGeom prst="rect">
            <a:avLst/>
          </a:prstGeom>
        </p:spPr>
      </p:pic>
      <p:grpSp>
        <p:nvGrpSpPr>
          <p:cNvPr id="31" name="กลุ่ม 30"/>
          <p:cNvGrpSpPr/>
          <p:nvPr/>
        </p:nvGrpSpPr>
        <p:grpSpPr>
          <a:xfrm>
            <a:off x="7515002" y="-36986"/>
            <a:ext cx="1616942" cy="611075"/>
            <a:chOff x="5684307" y="2937004"/>
            <a:chExt cx="5231568" cy="1828800"/>
          </a:xfrm>
        </p:grpSpPr>
        <p:pic>
          <p:nvPicPr>
            <p:cNvPr id="32" name="รูปภาพ 3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3" t="49092" r="8518" b="21369"/>
            <a:stretch/>
          </p:blipFill>
          <p:spPr>
            <a:xfrm>
              <a:off x="5684307" y="2937004"/>
              <a:ext cx="5231568" cy="1828800"/>
            </a:xfrm>
            <a:prstGeom prst="rect">
              <a:avLst/>
            </a:prstGeom>
          </p:spPr>
        </p:pic>
        <p:sp>
          <p:nvSpPr>
            <p:cNvPr id="33" name="สี่เหลี่ยมผืนผ้า 32"/>
            <p:cNvSpPr/>
            <p:nvPr/>
          </p:nvSpPr>
          <p:spPr>
            <a:xfrm>
              <a:off x="7480092" y="3511362"/>
              <a:ext cx="2968053" cy="734519"/>
            </a:xfrm>
            <a:prstGeom prst="rect">
              <a:avLst/>
            </a:prstGeom>
            <a:solidFill>
              <a:srgbClr val="F67E10"/>
            </a:solidFill>
            <a:ln>
              <a:solidFill>
                <a:srgbClr val="F67E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78" name="สี่เหลี่ยมผืนผ้า 77"/>
          <p:cNvSpPr/>
          <p:nvPr/>
        </p:nvSpPr>
        <p:spPr>
          <a:xfrm>
            <a:off x="2141846" y="4350689"/>
            <a:ext cx="904616" cy="612843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 : Breathing </a:t>
            </a:r>
            <a:endParaRPr lang="en-GB" sz="18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9" name="สี่เหลี่ยมผืนผ้า 78"/>
          <p:cNvSpPr/>
          <p:nvPr/>
        </p:nvSpPr>
        <p:spPr>
          <a:xfrm>
            <a:off x="3734580" y="4337873"/>
            <a:ext cx="1080534" cy="625659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: Circulation </a:t>
            </a:r>
            <a:endParaRPr lang="en-GB" sz="18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0" name="สี่เหลี่ยมผืนผ้า 79"/>
          <p:cNvSpPr/>
          <p:nvPr/>
        </p:nvSpPr>
        <p:spPr>
          <a:xfrm>
            <a:off x="7044395" y="4350688"/>
            <a:ext cx="904616" cy="620422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 : Exposure </a:t>
            </a:r>
            <a:endParaRPr lang="en-GB" sz="18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1" name="สี่เหลี่ยมผืนผ้า 80"/>
          <p:cNvSpPr/>
          <p:nvPr/>
        </p:nvSpPr>
        <p:spPr>
          <a:xfrm>
            <a:off x="5468314" y="4350689"/>
            <a:ext cx="904616" cy="583404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 : Disability</a:t>
            </a:r>
            <a:endParaRPr lang="en-GB" sz="18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2" name="สี่เหลี่ยมผืนผ้า 81"/>
          <p:cNvSpPr/>
          <p:nvPr/>
        </p:nvSpPr>
        <p:spPr>
          <a:xfrm>
            <a:off x="529623" y="4335812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 : Airway</a:t>
            </a:r>
            <a:endParaRPr lang="en-GB" sz="18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8" name="สี่เหลี่ยมผืนผ้ามุมมน 47"/>
          <p:cNvSpPr/>
          <p:nvPr/>
        </p:nvSpPr>
        <p:spPr>
          <a:xfrm>
            <a:off x="472257" y="2447529"/>
            <a:ext cx="8582054" cy="1741913"/>
          </a:xfrm>
          <a:prstGeom prst="roundRect">
            <a:avLst>
              <a:gd name="adj" fmla="val 5328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Sphygmomanometer </a:t>
            </a:r>
            <a:r>
              <a:rPr lang="th-TH" sz="15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ไฟฉาย    ปรอทวัดอุณหภูมิ   เครื่องวัด </a:t>
            </a:r>
            <a:r>
              <a:rPr lang="en-GB" sz="1600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GB" sz="1600" baseline="-25000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th-TH" sz="15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5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   stethoscope  syringe </a:t>
            </a:r>
            <a:r>
              <a:rPr lang="en-US" sz="1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   </a:t>
            </a:r>
            <a:r>
              <a:rPr lang="en-US" sz="15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Sphygmomanometer   stethoscope  </a:t>
            </a:r>
            <a:r>
              <a:rPr lang="th-TH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นับอัตรากาหายใจ</a:t>
            </a:r>
            <a:r>
              <a:rPr lang="en-US" sz="15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GB" sz="15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7" name="Picture 5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40" y="3391929"/>
            <a:ext cx="674901" cy="560145"/>
          </a:xfrm>
          <a:prstGeom prst="rect">
            <a:avLst/>
          </a:prstGeom>
        </p:spPr>
      </p:pic>
      <p:pic>
        <p:nvPicPr>
          <p:cNvPr id="46" name="Picture 7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613" y="3313322"/>
            <a:ext cx="616053" cy="699701"/>
          </a:xfrm>
          <a:prstGeom prst="rect">
            <a:avLst/>
          </a:prstGeom>
        </p:spPr>
      </p:pic>
      <p:pic>
        <p:nvPicPr>
          <p:cNvPr id="37" name="Picture 14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999" y="3428666"/>
            <a:ext cx="488734" cy="520476"/>
          </a:xfrm>
          <a:prstGeom prst="rect">
            <a:avLst/>
          </a:prstGeom>
        </p:spPr>
      </p:pic>
      <p:pic>
        <p:nvPicPr>
          <p:cNvPr id="44" name="Picture 10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27" y="2611131"/>
            <a:ext cx="613900" cy="490943"/>
          </a:xfrm>
          <a:prstGeom prst="rect">
            <a:avLst/>
          </a:prstGeom>
        </p:spPr>
      </p:pic>
      <p:pic>
        <p:nvPicPr>
          <p:cNvPr id="38" name="Picture 6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391" y="2587680"/>
            <a:ext cx="547228" cy="533661"/>
          </a:xfrm>
          <a:prstGeom prst="rect">
            <a:avLst/>
          </a:prstGeom>
        </p:spPr>
      </p:pic>
      <p:pic>
        <p:nvPicPr>
          <p:cNvPr id="39" name="Picture 16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8485">
            <a:off x="1856212" y="2606225"/>
            <a:ext cx="478864" cy="543874"/>
          </a:xfrm>
          <a:prstGeom prst="rect">
            <a:avLst/>
          </a:prstGeom>
        </p:spPr>
      </p:pic>
      <p:pic>
        <p:nvPicPr>
          <p:cNvPr id="40" name="Picture 18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313322"/>
            <a:ext cx="1081844" cy="754539"/>
          </a:xfrm>
          <a:prstGeom prst="rect">
            <a:avLst/>
          </a:prstGeom>
        </p:spPr>
      </p:pic>
      <p:pic>
        <p:nvPicPr>
          <p:cNvPr id="41" name="Picture 17"/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869">
            <a:off x="2747729" y="2633546"/>
            <a:ext cx="395580" cy="492981"/>
          </a:xfrm>
          <a:prstGeom prst="rect">
            <a:avLst/>
          </a:prstGeom>
        </p:spPr>
      </p:pic>
      <p:pic>
        <p:nvPicPr>
          <p:cNvPr id="49" name="รูปภาพ 48"/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85" y="3513036"/>
            <a:ext cx="602706" cy="473939"/>
          </a:xfrm>
          <a:prstGeom prst="rect">
            <a:avLst/>
          </a:prstGeom>
        </p:spPr>
      </p:pic>
      <p:pic>
        <p:nvPicPr>
          <p:cNvPr id="50" name="รูปภาพ 49"/>
          <p:cNvPicPr/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91" y="3469010"/>
            <a:ext cx="350738" cy="504722"/>
          </a:xfrm>
          <a:prstGeom prst="rect">
            <a:avLst/>
          </a:prstGeom>
        </p:spPr>
      </p:pic>
      <p:pic>
        <p:nvPicPr>
          <p:cNvPr id="42" name="Picture 12"/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029" y="2646363"/>
            <a:ext cx="468219" cy="438218"/>
          </a:xfrm>
          <a:prstGeom prst="rect">
            <a:avLst/>
          </a:prstGeom>
        </p:spPr>
      </p:pic>
      <p:pic>
        <p:nvPicPr>
          <p:cNvPr id="51" name="Picture 14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035" y="2611034"/>
            <a:ext cx="488734" cy="520476"/>
          </a:xfrm>
          <a:prstGeom prst="rect">
            <a:avLst/>
          </a:prstGeom>
        </p:spPr>
      </p:pic>
      <p:pic>
        <p:nvPicPr>
          <p:cNvPr id="52" name="Picture 14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15" y="2611034"/>
            <a:ext cx="488734" cy="520476"/>
          </a:xfrm>
          <a:prstGeom prst="rect">
            <a:avLst/>
          </a:prstGeom>
        </p:spPr>
      </p:pic>
      <p:pic>
        <p:nvPicPr>
          <p:cNvPr id="53" name="Picture 12"/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39" y="2696967"/>
            <a:ext cx="468219" cy="438218"/>
          </a:xfrm>
          <a:prstGeom prst="rect">
            <a:avLst/>
          </a:prstGeom>
        </p:spPr>
      </p:pic>
      <p:sp>
        <p:nvSpPr>
          <p:cNvPr id="54" name="สี่เหลี่ยมผืนผ้า 53"/>
          <p:cNvSpPr/>
          <p:nvPr/>
        </p:nvSpPr>
        <p:spPr>
          <a:xfrm>
            <a:off x="425289" y="227562"/>
            <a:ext cx="1261917" cy="47157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xx:xx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6" name="Picture 2" descr="https://scontent.fbkk14-1.fna.fbcdn.net/v/t34.0-12/23201616_1651221001590713_407037820_n.png?oh=82230a192a7787b8f6f8cb3aeeec3117&amp;oe=59FEFB4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33" y="3472061"/>
            <a:ext cx="636111" cy="52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สี่เหลี่ยมผืนผ้า 13"/>
          <p:cNvSpPr/>
          <p:nvPr/>
        </p:nvSpPr>
        <p:spPr>
          <a:xfrm>
            <a:off x="736194" y="3455372"/>
            <a:ext cx="84531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2145030" algn="l"/>
              </a:tabLst>
            </a:pPr>
            <a:r>
              <a:rPr lang="en-US" sz="800" dirty="0"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@#$%^#$#$%</a:t>
            </a:r>
            <a:endParaRPr lang="en-US" sz="24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>
              <a:lnSpc>
                <a:spcPct val="115000"/>
              </a:lnSpc>
              <a:tabLst>
                <a:tab pos="2145030" algn="l"/>
              </a:tabLst>
            </a:pPr>
            <a:r>
              <a:rPr lang="en-US" sz="800" dirty="0"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$%#@2%..</a:t>
            </a:r>
            <a:endParaRPr lang="en-US" sz="24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 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457200" y="3876817"/>
            <a:ext cx="8302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ประเมินทางเดินหายใจ  </a:t>
            </a:r>
            <a:r>
              <a:rPr lang="en-GB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</a:t>
            </a:r>
            <a:r>
              <a:rPr lang="th-TH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suction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th-TH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ตรวจ </a:t>
            </a:r>
            <a:r>
              <a:rPr lang="en-US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Cappilary</a:t>
            </a:r>
            <a:r>
              <a:rPr lang="en-US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refill  </a:t>
            </a:r>
            <a:r>
              <a:rPr lang="th-TH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ใบประเมิน </a:t>
            </a:r>
            <a:r>
              <a:rPr lang="en-US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neuro sign      </a:t>
            </a:r>
            <a:r>
              <a:rPr lang="en-US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ambu</a:t>
            </a:r>
            <a:r>
              <a:rPr lang="en-US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bag   </a:t>
            </a:r>
            <a:r>
              <a:rPr lang="th-TH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วัดอัตราการเต้นของชีพจร</a:t>
            </a:r>
            <a:r>
              <a:rPr lang="en-US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X-ray           stethoscope                                      		         </a:t>
            </a:r>
            <a:endParaRPr lang="th-TH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5" name="รูปภาพ 54"/>
          <p:cNvPicPr/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808" y="3544491"/>
            <a:ext cx="823433" cy="397440"/>
          </a:xfrm>
          <a:prstGeom prst="rect">
            <a:avLst/>
          </a:prstGeom>
        </p:spPr>
      </p:pic>
      <p:pic>
        <p:nvPicPr>
          <p:cNvPr id="56" name="รูปภาพ 55"/>
          <p:cNvPicPr/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620" y="2561601"/>
            <a:ext cx="356870" cy="619341"/>
          </a:xfrm>
          <a:prstGeom prst="rect">
            <a:avLst/>
          </a:prstGeom>
        </p:spPr>
      </p:pic>
      <p:sp>
        <p:nvSpPr>
          <p:cNvPr id="57" name="สี่เหลี่ยมผืนผ้า 56"/>
          <p:cNvSpPr/>
          <p:nvPr/>
        </p:nvSpPr>
        <p:spPr>
          <a:xfrm>
            <a:off x="4708379" y="436879"/>
            <a:ext cx="1391993" cy="493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</a:t>
            </a:r>
            <a:r>
              <a:rPr lang="en-GB" sz="1500" b="1" dirty="0">
                <a:solidFill>
                  <a:srgbClr val="FF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N C S</a:t>
            </a:r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</a:t>
            </a:r>
            <a:r>
              <a:rPr lang="th-TH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</a:t>
            </a:r>
          </a:p>
          <a:p>
            <a:pPr algn="ctr"/>
            <a:r>
              <a:rPr lang="th-TH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 </a:t>
            </a:r>
            <a:r>
              <a:rPr lang="en-GB" sz="15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HOSPITAL</a:t>
            </a:r>
          </a:p>
        </p:txBody>
      </p:sp>
      <p:pic>
        <p:nvPicPr>
          <p:cNvPr id="58" name="รูปภาพ 5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28" y="504032"/>
            <a:ext cx="381626" cy="3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4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1353588"/>
            <a:ext cx="5511300" cy="857400"/>
          </a:xfrm>
        </p:spPr>
        <p:txBody>
          <a:bodyPr/>
          <a:lstStyle/>
          <a:p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2249012"/>
            <a:ext cx="5511300" cy="2605200"/>
          </a:xfrm>
        </p:spPr>
        <p:txBody>
          <a:bodyPr/>
          <a:lstStyle/>
          <a:p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8480583" y="4678263"/>
            <a:ext cx="548700" cy="393600"/>
          </a:xfrm>
        </p:spPr>
        <p:txBody>
          <a:bodyPr/>
          <a:lstStyle/>
          <a:p>
            <a:fld id="{8112FE5E-1314-4BBB-B933-6772AE93C28D}" type="slidenum">
              <a:rPr lang="th-TH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12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5" name="กลุ่ม 4"/>
          <p:cNvGrpSpPr/>
          <p:nvPr/>
        </p:nvGrpSpPr>
        <p:grpSpPr>
          <a:xfrm>
            <a:off x="0" y="-452586"/>
            <a:ext cx="10431371" cy="5600699"/>
            <a:chOff x="0" y="-609599"/>
            <a:chExt cx="13908495" cy="7467598"/>
          </a:xfrm>
        </p:grpSpPr>
        <p:sp>
          <p:nvSpPr>
            <p:cNvPr id="6" name="สามเหลี่ยมมุมฉาก 5"/>
            <p:cNvSpPr/>
            <p:nvPr/>
          </p:nvSpPr>
          <p:spPr>
            <a:xfrm flipH="1" flipV="1">
              <a:off x="5117432" y="-3"/>
              <a:ext cx="7074568" cy="6625389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สี่เหลี่ยมผืนผ้า 6"/>
            <p:cNvSpPr/>
            <p:nvPr/>
          </p:nvSpPr>
          <p:spPr>
            <a:xfrm>
              <a:off x="0" y="3400926"/>
              <a:ext cx="8454190" cy="3457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สามเหลี่ยมมุมฉาก 7"/>
            <p:cNvSpPr/>
            <p:nvPr/>
          </p:nvSpPr>
          <p:spPr>
            <a:xfrm>
              <a:off x="8438148" y="3400926"/>
              <a:ext cx="3737810" cy="3457073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สี่เหลี่ยมผืนผ้า 8"/>
            <p:cNvSpPr/>
            <p:nvPr/>
          </p:nvSpPr>
          <p:spPr>
            <a:xfrm>
              <a:off x="0" y="3208420"/>
              <a:ext cx="8454190" cy="192506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0" name="ลบ 9"/>
            <p:cNvSpPr/>
            <p:nvPr/>
          </p:nvSpPr>
          <p:spPr>
            <a:xfrm rot="2561122">
              <a:off x="6779607" y="4598081"/>
              <a:ext cx="7128888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" name="สี่เหลี่ยมผืนผ้า 10"/>
            <p:cNvSpPr/>
            <p:nvPr/>
          </p:nvSpPr>
          <p:spPr>
            <a:xfrm>
              <a:off x="0" y="0"/>
              <a:ext cx="8454190" cy="32084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solidFill>
                  <a:srgbClr val="FF99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" name="ลบ 11"/>
            <p:cNvSpPr/>
            <p:nvPr/>
          </p:nvSpPr>
          <p:spPr>
            <a:xfrm rot="5400000">
              <a:off x="6205706" y="1229810"/>
              <a:ext cx="4496966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13" name="รูปภาพ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95" y="545409"/>
            <a:ext cx="1554320" cy="595701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4" y="548076"/>
            <a:ext cx="1554320" cy="595700"/>
          </a:xfrm>
          <a:prstGeom prst="rect">
            <a:avLst/>
          </a:prstGeom>
        </p:spPr>
      </p:pic>
      <p:pic>
        <p:nvPicPr>
          <p:cNvPr id="16" name="ตัวแทนเนื้อหา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7" t="11296" r="28100" b="11192"/>
          <a:stretch/>
        </p:blipFill>
        <p:spPr>
          <a:xfrm>
            <a:off x="6554450" y="1623553"/>
            <a:ext cx="1236689" cy="2529591"/>
          </a:xfrm>
          <a:prstGeom prst="rect">
            <a:avLst/>
          </a:prstGeom>
        </p:spPr>
      </p:pic>
      <p:grpSp>
        <p:nvGrpSpPr>
          <p:cNvPr id="17" name="กลุ่ม 16"/>
          <p:cNvGrpSpPr/>
          <p:nvPr/>
        </p:nvGrpSpPr>
        <p:grpSpPr>
          <a:xfrm>
            <a:off x="4169685" y="713140"/>
            <a:ext cx="1470431" cy="2834229"/>
            <a:chOff x="5437981" y="888437"/>
            <a:chExt cx="1965762" cy="3716091"/>
          </a:xfrm>
        </p:grpSpPr>
        <p:pic>
          <p:nvPicPr>
            <p:cNvPr id="18" name="รูปภาพ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3" t="12677"/>
            <a:stretch/>
          </p:blipFill>
          <p:spPr>
            <a:xfrm>
              <a:off x="5437981" y="888437"/>
              <a:ext cx="1965762" cy="3716091"/>
            </a:xfrm>
            <a:prstGeom prst="rect">
              <a:avLst/>
            </a:prstGeom>
          </p:spPr>
        </p:pic>
        <p:sp>
          <p:nvSpPr>
            <p:cNvPr id="19" name="สี่เหลี่ยมผืนผ้า 18"/>
            <p:cNvSpPr/>
            <p:nvPr/>
          </p:nvSpPr>
          <p:spPr>
            <a:xfrm>
              <a:off x="6746262" y="1399574"/>
              <a:ext cx="436872" cy="10556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20" name="รูปภาพ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38922" r="23637" b="-3386"/>
          <a:stretch/>
        </p:blipFill>
        <p:spPr>
          <a:xfrm>
            <a:off x="2522303" y="1447501"/>
            <a:ext cx="4412137" cy="2841252"/>
          </a:xfrm>
          <a:prstGeom prst="rect">
            <a:avLst/>
          </a:prstGeom>
        </p:spPr>
      </p:pic>
      <p:sp>
        <p:nvSpPr>
          <p:cNvPr id="21" name="สี่เหลี่ยมผืนผ้า 20"/>
          <p:cNvSpPr/>
          <p:nvPr/>
        </p:nvSpPr>
        <p:spPr>
          <a:xfrm>
            <a:off x="4399123" y="1059217"/>
            <a:ext cx="326789" cy="805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5" name="กลุ่ม 24"/>
          <p:cNvGrpSpPr/>
          <p:nvPr/>
        </p:nvGrpSpPr>
        <p:grpSpPr>
          <a:xfrm>
            <a:off x="7515002" y="-32373"/>
            <a:ext cx="1616942" cy="611075"/>
            <a:chOff x="5684307" y="2937004"/>
            <a:chExt cx="5231568" cy="1828800"/>
          </a:xfrm>
        </p:grpSpPr>
        <p:pic>
          <p:nvPicPr>
            <p:cNvPr id="26" name="รูปภาพ 2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3" t="49092" r="8518" b="21369"/>
            <a:stretch/>
          </p:blipFill>
          <p:spPr>
            <a:xfrm>
              <a:off x="5684307" y="2937004"/>
              <a:ext cx="5231568" cy="1828800"/>
            </a:xfrm>
            <a:prstGeom prst="rect">
              <a:avLst/>
            </a:prstGeom>
          </p:spPr>
        </p:pic>
        <p:sp>
          <p:nvSpPr>
            <p:cNvPr id="27" name="สี่เหลี่ยมผืนผ้า 26"/>
            <p:cNvSpPr/>
            <p:nvPr/>
          </p:nvSpPr>
          <p:spPr>
            <a:xfrm>
              <a:off x="7480092" y="3511362"/>
              <a:ext cx="2968053" cy="734519"/>
            </a:xfrm>
            <a:prstGeom prst="rect">
              <a:avLst/>
            </a:prstGeom>
            <a:solidFill>
              <a:srgbClr val="F67E10"/>
            </a:solidFill>
            <a:ln>
              <a:solidFill>
                <a:srgbClr val="F67E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29" name="สี่เหลี่ยมผืนผ้ามุมมน 28"/>
          <p:cNvSpPr/>
          <p:nvPr/>
        </p:nvSpPr>
        <p:spPr>
          <a:xfrm>
            <a:off x="218534" y="704155"/>
            <a:ext cx="1984179" cy="2772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4" name="สี่เหลี่ยมผืนผ้า 33"/>
          <p:cNvSpPr/>
          <p:nvPr/>
        </p:nvSpPr>
        <p:spPr>
          <a:xfrm>
            <a:off x="758315" y="4338494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Position</a:t>
            </a:r>
            <a:endParaRPr lang="en-GB" sz="24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5" name="สี่เหลี่ยมผืนผ้า 34"/>
          <p:cNvSpPr/>
          <p:nvPr/>
        </p:nvSpPr>
        <p:spPr>
          <a:xfrm>
            <a:off x="3790263" y="4337767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Oxygen</a:t>
            </a:r>
          </a:p>
        </p:txBody>
      </p:sp>
      <p:sp>
        <p:nvSpPr>
          <p:cNvPr id="37" name="สี่เหลี่ยมผืนผ้า 36"/>
          <p:cNvSpPr/>
          <p:nvPr/>
        </p:nvSpPr>
        <p:spPr>
          <a:xfrm>
            <a:off x="6257434" y="4329773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Notify</a:t>
            </a:r>
          </a:p>
        </p:txBody>
      </p:sp>
      <p:sp>
        <p:nvSpPr>
          <p:cNvPr id="39" name="สี่เหลี่ยมผืนผ้า 38"/>
          <p:cNvSpPr/>
          <p:nvPr/>
        </p:nvSpPr>
        <p:spPr>
          <a:xfrm>
            <a:off x="6994606" y="625633"/>
            <a:ext cx="1908810" cy="1297920"/>
          </a:xfrm>
          <a:prstGeom prst="rect">
            <a:avLst/>
          </a:prstGeom>
          <a:ln w="101600">
            <a:solidFill>
              <a:schemeClr val="bg1">
                <a:lumMod val="50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96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RR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32  </a:t>
            </a:r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90 %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130/80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37.2</a:t>
            </a:r>
          </a:p>
        </p:txBody>
      </p:sp>
      <p:pic>
        <p:nvPicPr>
          <p:cNvPr id="24" name="รูปภาพ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r="40131" b="69737"/>
          <a:stretch/>
        </p:blipFill>
        <p:spPr>
          <a:xfrm>
            <a:off x="7063396" y="714161"/>
            <a:ext cx="1397036" cy="345421"/>
          </a:xfrm>
          <a:prstGeom prst="rect">
            <a:avLst/>
          </a:prstGeom>
        </p:spPr>
      </p:pic>
      <p:sp>
        <p:nvSpPr>
          <p:cNvPr id="40" name="กล่องข้อความ 39"/>
          <p:cNvSpPr txBox="1"/>
          <p:nvPr/>
        </p:nvSpPr>
        <p:spPr>
          <a:xfrm>
            <a:off x="256332" y="929149"/>
            <a:ext cx="2002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รู้สึกตัวดี </a:t>
            </a:r>
            <a:endParaRPr lang="en-GB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อุณหภูมิกาย 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37.2 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อัตราการหายใจ 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32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ครั้ง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นาที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หัวใจเต้น 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96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ครั้ง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นาที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 130/80 mmHg 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เสียงหัวใจปกติ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ฟังปอดพบ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wheezing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GB" sz="1600" baseline="-25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sat 90%</a:t>
            </a:r>
          </a:p>
          <a:p>
            <a:endParaRPr lang="en-GB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8" name="สี่เหลี่ยมผืนผ้า 37"/>
          <p:cNvSpPr/>
          <p:nvPr/>
        </p:nvSpPr>
        <p:spPr>
          <a:xfrm>
            <a:off x="425291" y="107129"/>
            <a:ext cx="1261917" cy="47157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xx:xx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6" name="สี่เหลี่ยมผืนผ้า 35"/>
          <p:cNvSpPr/>
          <p:nvPr/>
        </p:nvSpPr>
        <p:spPr>
          <a:xfrm>
            <a:off x="4708379" y="436879"/>
            <a:ext cx="1391993" cy="493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</a:t>
            </a:r>
            <a:r>
              <a:rPr lang="en-GB" sz="1500" b="1" dirty="0">
                <a:solidFill>
                  <a:srgbClr val="FF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N C S</a:t>
            </a:r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</a:t>
            </a:r>
            <a:r>
              <a:rPr lang="th-TH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</a:t>
            </a:r>
          </a:p>
          <a:p>
            <a:pPr algn="ctr"/>
            <a:r>
              <a:rPr lang="th-TH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 </a:t>
            </a:r>
            <a:r>
              <a:rPr lang="en-GB" sz="15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HOSPITAL</a:t>
            </a:r>
          </a:p>
        </p:txBody>
      </p:sp>
      <p:pic>
        <p:nvPicPr>
          <p:cNvPr id="41" name="รูปภาพ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28" y="504032"/>
            <a:ext cx="381626" cy="3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47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1353588"/>
            <a:ext cx="5511300" cy="857400"/>
          </a:xfrm>
        </p:spPr>
        <p:txBody>
          <a:bodyPr/>
          <a:lstStyle/>
          <a:p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2249012"/>
            <a:ext cx="5511300" cy="2605200"/>
          </a:xfrm>
        </p:spPr>
        <p:txBody>
          <a:bodyPr/>
          <a:lstStyle/>
          <a:p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8480583" y="4678263"/>
            <a:ext cx="548700" cy="393600"/>
          </a:xfrm>
        </p:spPr>
        <p:txBody>
          <a:bodyPr/>
          <a:lstStyle/>
          <a:p>
            <a:fld id="{8112FE5E-1314-4BBB-B933-6772AE93C28D}" type="slidenum">
              <a:rPr lang="th-TH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13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5" name="กลุ่ม 4"/>
          <p:cNvGrpSpPr/>
          <p:nvPr/>
        </p:nvGrpSpPr>
        <p:grpSpPr>
          <a:xfrm>
            <a:off x="0" y="-452586"/>
            <a:ext cx="10431371" cy="5600699"/>
            <a:chOff x="0" y="-609599"/>
            <a:chExt cx="13908495" cy="7467598"/>
          </a:xfrm>
        </p:grpSpPr>
        <p:sp>
          <p:nvSpPr>
            <p:cNvPr id="6" name="สามเหลี่ยมมุมฉาก 5"/>
            <p:cNvSpPr/>
            <p:nvPr/>
          </p:nvSpPr>
          <p:spPr>
            <a:xfrm flipH="1" flipV="1">
              <a:off x="5117432" y="-3"/>
              <a:ext cx="7074568" cy="6625389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สี่เหลี่ยมผืนผ้า 6"/>
            <p:cNvSpPr/>
            <p:nvPr/>
          </p:nvSpPr>
          <p:spPr>
            <a:xfrm>
              <a:off x="0" y="3400926"/>
              <a:ext cx="8454190" cy="3457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สามเหลี่ยมมุมฉาก 7"/>
            <p:cNvSpPr/>
            <p:nvPr/>
          </p:nvSpPr>
          <p:spPr>
            <a:xfrm>
              <a:off x="8438148" y="3400926"/>
              <a:ext cx="3737810" cy="3457073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สี่เหลี่ยมผืนผ้า 8"/>
            <p:cNvSpPr/>
            <p:nvPr/>
          </p:nvSpPr>
          <p:spPr>
            <a:xfrm>
              <a:off x="0" y="3208420"/>
              <a:ext cx="8454190" cy="192506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0" name="ลบ 9"/>
            <p:cNvSpPr/>
            <p:nvPr/>
          </p:nvSpPr>
          <p:spPr>
            <a:xfrm rot="2561122">
              <a:off x="6779607" y="4598081"/>
              <a:ext cx="7128888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" name="สี่เหลี่ยมผืนผ้า 10"/>
            <p:cNvSpPr/>
            <p:nvPr/>
          </p:nvSpPr>
          <p:spPr>
            <a:xfrm>
              <a:off x="0" y="0"/>
              <a:ext cx="8454190" cy="32084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solidFill>
                  <a:srgbClr val="FF99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" name="ลบ 11"/>
            <p:cNvSpPr/>
            <p:nvPr/>
          </p:nvSpPr>
          <p:spPr>
            <a:xfrm rot="5400000">
              <a:off x="6205706" y="1229810"/>
              <a:ext cx="4496966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13" name="รูปภาพ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95" y="545409"/>
            <a:ext cx="1554320" cy="595701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4" y="548076"/>
            <a:ext cx="1554320" cy="595700"/>
          </a:xfrm>
          <a:prstGeom prst="rect">
            <a:avLst/>
          </a:prstGeom>
        </p:spPr>
      </p:pic>
      <p:pic>
        <p:nvPicPr>
          <p:cNvPr id="16" name="ตัวแทนเนื้อหา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7" t="11296" r="28100" b="11192"/>
          <a:stretch/>
        </p:blipFill>
        <p:spPr>
          <a:xfrm>
            <a:off x="6554450" y="1623553"/>
            <a:ext cx="1236689" cy="2529591"/>
          </a:xfrm>
          <a:prstGeom prst="rect">
            <a:avLst/>
          </a:prstGeom>
        </p:spPr>
      </p:pic>
      <p:grpSp>
        <p:nvGrpSpPr>
          <p:cNvPr id="17" name="กลุ่ม 16"/>
          <p:cNvGrpSpPr/>
          <p:nvPr/>
        </p:nvGrpSpPr>
        <p:grpSpPr>
          <a:xfrm>
            <a:off x="4169685" y="713140"/>
            <a:ext cx="1470431" cy="2834229"/>
            <a:chOff x="5437981" y="888437"/>
            <a:chExt cx="1965762" cy="3716091"/>
          </a:xfrm>
        </p:grpSpPr>
        <p:pic>
          <p:nvPicPr>
            <p:cNvPr id="18" name="รูปภาพ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3" t="12677"/>
            <a:stretch/>
          </p:blipFill>
          <p:spPr>
            <a:xfrm>
              <a:off x="5437981" y="888437"/>
              <a:ext cx="1965762" cy="3716091"/>
            </a:xfrm>
            <a:prstGeom prst="rect">
              <a:avLst/>
            </a:prstGeom>
          </p:spPr>
        </p:pic>
        <p:sp>
          <p:nvSpPr>
            <p:cNvPr id="19" name="สี่เหลี่ยมผืนผ้า 18"/>
            <p:cNvSpPr/>
            <p:nvPr/>
          </p:nvSpPr>
          <p:spPr>
            <a:xfrm>
              <a:off x="6746262" y="1399574"/>
              <a:ext cx="436872" cy="10556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20" name="รูปภาพ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38922" r="23637" b="-3386"/>
          <a:stretch/>
        </p:blipFill>
        <p:spPr>
          <a:xfrm>
            <a:off x="2522303" y="1447501"/>
            <a:ext cx="4412137" cy="2841252"/>
          </a:xfrm>
          <a:prstGeom prst="rect">
            <a:avLst/>
          </a:prstGeom>
        </p:spPr>
      </p:pic>
      <p:sp>
        <p:nvSpPr>
          <p:cNvPr id="21" name="สี่เหลี่ยมผืนผ้า 20"/>
          <p:cNvSpPr/>
          <p:nvPr/>
        </p:nvSpPr>
        <p:spPr>
          <a:xfrm>
            <a:off x="4399123" y="1059217"/>
            <a:ext cx="326789" cy="805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5" name="กลุ่ม 24"/>
          <p:cNvGrpSpPr/>
          <p:nvPr/>
        </p:nvGrpSpPr>
        <p:grpSpPr>
          <a:xfrm>
            <a:off x="7515002" y="-32373"/>
            <a:ext cx="1616942" cy="611075"/>
            <a:chOff x="5684307" y="2937004"/>
            <a:chExt cx="5231568" cy="1828800"/>
          </a:xfrm>
        </p:grpSpPr>
        <p:pic>
          <p:nvPicPr>
            <p:cNvPr id="26" name="รูปภาพ 2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3" t="49092" r="8518" b="21369"/>
            <a:stretch/>
          </p:blipFill>
          <p:spPr>
            <a:xfrm>
              <a:off x="5684307" y="2937004"/>
              <a:ext cx="5231568" cy="1828800"/>
            </a:xfrm>
            <a:prstGeom prst="rect">
              <a:avLst/>
            </a:prstGeom>
          </p:spPr>
        </p:pic>
        <p:sp>
          <p:nvSpPr>
            <p:cNvPr id="27" name="สี่เหลี่ยมผืนผ้า 26"/>
            <p:cNvSpPr/>
            <p:nvPr/>
          </p:nvSpPr>
          <p:spPr>
            <a:xfrm>
              <a:off x="7480092" y="3511362"/>
              <a:ext cx="2968053" cy="734519"/>
            </a:xfrm>
            <a:prstGeom prst="rect">
              <a:avLst/>
            </a:prstGeom>
            <a:solidFill>
              <a:srgbClr val="F67E10"/>
            </a:solidFill>
            <a:ln>
              <a:solidFill>
                <a:srgbClr val="F67E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34" name="สี่เหลี่ยมผืนผ้า 33"/>
          <p:cNvSpPr/>
          <p:nvPr/>
        </p:nvSpPr>
        <p:spPr>
          <a:xfrm>
            <a:off x="1257757" y="4296502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Position</a:t>
            </a:r>
            <a:endParaRPr lang="en-GB" sz="24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5" name="สี่เหลี่ยมผืนผ้า 34"/>
          <p:cNvSpPr/>
          <p:nvPr/>
        </p:nvSpPr>
        <p:spPr>
          <a:xfrm>
            <a:off x="3790263" y="4337767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Oxygen</a:t>
            </a:r>
          </a:p>
        </p:txBody>
      </p:sp>
      <p:sp>
        <p:nvSpPr>
          <p:cNvPr id="37" name="สี่เหลี่ยมผืนผ้า 36"/>
          <p:cNvSpPr/>
          <p:nvPr/>
        </p:nvSpPr>
        <p:spPr>
          <a:xfrm>
            <a:off x="6257434" y="4329773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Notify</a:t>
            </a:r>
          </a:p>
        </p:txBody>
      </p:sp>
      <p:sp>
        <p:nvSpPr>
          <p:cNvPr id="39" name="สี่เหลี่ยมผืนผ้า 38"/>
          <p:cNvSpPr/>
          <p:nvPr/>
        </p:nvSpPr>
        <p:spPr>
          <a:xfrm>
            <a:off x="6994606" y="625633"/>
            <a:ext cx="1908810" cy="1297920"/>
          </a:xfrm>
          <a:prstGeom prst="rect">
            <a:avLst/>
          </a:prstGeom>
          <a:ln w="101600">
            <a:solidFill>
              <a:schemeClr val="bg1">
                <a:lumMod val="50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96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RR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32  </a:t>
            </a:r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90 %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130/80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37.2</a:t>
            </a:r>
          </a:p>
        </p:txBody>
      </p:sp>
      <p:pic>
        <p:nvPicPr>
          <p:cNvPr id="24" name="รูปภาพ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r="40131" b="69737"/>
          <a:stretch/>
        </p:blipFill>
        <p:spPr>
          <a:xfrm>
            <a:off x="7063396" y="714161"/>
            <a:ext cx="1397036" cy="345421"/>
          </a:xfrm>
          <a:prstGeom prst="rect">
            <a:avLst/>
          </a:prstGeom>
        </p:spPr>
      </p:pic>
      <p:sp>
        <p:nvSpPr>
          <p:cNvPr id="38" name="สี่เหลี่ยมผืนผ้า 37"/>
          <p:cNvSpPr/>
          <p:nvPr/>
        </p:nvSpPr>
        <p:spPr>
          <a:xfrm>
            <a:off x="425291" y="107129"/>
            <a:ext cx="1261917" cy="47157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xx:xx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6" name="สี่เหลี่ยมผืนผ้า 35"/>
          <p:cNvSpPr/>
          <p:nvPr/>
        </p:nvSpPr>
        <p:spPr>
          <a:xfrm>
            <a:off x="971600" y="3936896"/>
            <a:ext cx="1608224" cy="291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Semi Prone position</a:t>
            </a:r>
          </a:p>
        </p:txBody>
      </p:sp>
      <p:sp>
        <p:nvSpPr>
          <p:cNvPr id="41" name="สี่เหลี่ยมผืนผ้า 40"/>
          <p:cNvSpPr/>
          <p:nvPr/>
        </p:nvSpPr>
        <p:spPr>
          <a:xfrm>
            <a:off x="971600" y="3638806"/>
            <a:ext cx="1608224" cy="291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fowler’s position</a:t>
            </a:r>
          </a:p>
        </p:txBody>
      </p:sp>
      <p:sp>
        <p:nvSpPr>
          <p:cNvPr id="43" name="สี่เหลี่ยมผืนผ้า 42"/>
          <p:cNvSpPr/>
          <p:nvPr/>
        </p:nvSpPr>
        <p:spPr>
          <a:xfrm>
            <a:off x="4708379" y="436879"/>
            <a:ext cx="1391993" cy="493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</a:t>
            </a:r>
            <a:r>
              <a:rPr lang="en-GB" sz="1500" b="1" dirty="0">
                <a:solidFill>
                  <a:srgbClr val="FF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N C S</a:t>
            </a:r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</a:t>
            </a:r>
            <a:r>
              <a:rPr lang="th-TH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</a:t>
            </a:r>
          </a:p>
          <a:p>
            <a:pPr algn="ctr"/>
            <a:r>
              <a:rPr lang="th-TH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 </a:t>
            </a:r>
            <a:r>
              <a:rPr lang="en-GB" sz="15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HOSPITAL</a:t>
            </a:r>
          </a:p>
        </p:txBody>
      </p:sp>
      <p:pic>
        <p:nvPicPr>
          <p:cNvPr id="44" name="รูปภาพ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28" y="504032"/>
            <a:ext cx="381626" cy="381626"/>
          </a:xfrm>
          <a:prstGeom prst="rect">
            <a:avLst/>
          </a:prstGeom>
        </p:spPr>
      </p:pic>
      <p:sp>
        <p:nvSpPr>
          <p:cNvPr id="45" name="สี่เหลี่ยมผืนผ้ามุมมน 44"/>
          <p:cNvSpPr/>
          <p:nvPr/>
        </p:nvSpPr>
        <p:spPr>
          <a:xfrm>
            <a:off x="218534" y="704155"/>
            <a:ext cx="1984179" cy="2772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6" name="กล่องข้อความ 45"/>
          <p:cNvSpPr txBox="1"/>
          <p:nvPr/>
        </p:nvSpPr>
        <p:spPr>
          <a:xfrm>
            <a:off x="256332" y="929149"/>
            <a:ext cx="2002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รู้สึกตัวดี </a:t>
            </a:r>
            <a:endParaRPr lang="en-GB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อุณหภูมิกาย 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37.2 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อัตราการหายใจ 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32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ครั้ง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นาที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หัวใจเต้น 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96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ครั้ง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นาที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 130/80 mmHg 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เสียงหัวใจปกติ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ฟังปอดพบ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wheezing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GB" sz="1600" baseline="-25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sat 90 %</a:t>
            </a:r>
          </a:p>
          <a:p>
            <a:endParaRPr lang="en-GB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2" name="สี่เหลี่ยมผืนผ้า 41"/>
          <p:cNvSpPr/>
          <p:nvPr/>
        </p:nvSpPr>
        <p:spPr>
          <a:xfrm>
            <a:off x="972522" y="3364752"/>
            <a:ext cx="1608224" cy="291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Prone position</a:t>
            </a:r>
          </a:p>
        </p:txBody>
      </p:sp>
    </p:spTree>
    <p:extLst>
      <p:ext uri="{BB962C8B-B14F-4D97-AF65-F5344CB8AC3E}">
        <p14:creationId xmlns:p14="http://schemas.microsoft.com/office/powerpoint/2010/main" val="2521726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1353588"/>
            <a:ext cx="5511300" cy="857400"/>
          </a:xfrm>
        </p:spPr>
        <p:txBody>
          <a:bodyPr/>
          <a:lstStyle/>
          <a:p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2249012"/>
            <a:ext cx="5511300" cy="2605200"/>
          </a:xfrm>
        </p:spPr>
        <p:txBody>
          <a:bodyPr/>
          <a:lstStyle/>
          <a:p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8480583" y="4678263"/>
            <a:ext cx="548700" cy="393600"/>
          </a:xfrm>
        </p:spPr>
        <p:txBody>
          <a:bodyPr/>
          <a:lstStyle/>
          <a:p>
            <a:fld id="{8112FE5E-1314-4BBB-B933-6772AE93C28D}" type="slidenum">
              <a:rPr lang="th-TH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14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5" name="กลุ่ม 4"/>
          <p:cNvGrpSpPr/>
          <p:nvPr/>
        </p:nvGrpSpPr>
        <p:grpSpPr>
          <a:xfrm>
            <a:off x="0" y="-452586"/>
            <a:ext cx="10431371" cy="5600699"/>
            <a:chOff x="0" y="-609599"/>
            <a:chExt cx="13908495" cy="7467598"/>
          </a:xfrm>
        </p:grpSpPr>
        <p:sp>
          <p:nvSpPr>
            <p:cNvPr id="6" name="สามเหลี่ยมมุมฉาก 5"/>
            <p:cNvSpPr/>
            <p:nvPr/>
          </p:nvSpPr>
          <p:spPr>
            <a:xfrm flipH="1" flipV="1">
              <a:off x="5117432" y="-3"/>
              <a:ext cx="7074568" cy="6625389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สี่เหลี่ยมผืนผ้า 6"/>
            <p:cNvSpPr/>
            <p:nvPr/>
          </p:nvSpPr>
          <p:spPr>
            <a:xfrm>
              <a:off x="0" y="3400926"/>
              <a:ext cx="8454190" cy="3457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สามเหลี่ยมมุมฉาก 7"/>
            <p:cNvSpPr/>
            <p:nvPr/>
          </p:nvSpPr>
          <p:spPr>
            <a:xfrm>
              <a:off x="8438148" y="3400926"/>
              <a:ext cx="3737810" cy="3457073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สี่เหลี่ยมผืนผ้า 8"/>
            <p:cNvSpPr/>
            <p:nvPr/>
          </p:nvSpPr>
          <p:spPr>
            <a:xfrm>
              <a:off x="0" y="3208420"/>
              <a:ext cx="8454190" cy="192506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0" name="ลบ 9"/>
            <p:cNvSpPr/>
            <p:nvPr/>
          </p:nvSpPr>
          <p:spPr>
            <a:xfrm rot="2561122">
              <a:off x="6779607" y="4598081"/>
              <a:ext cx="7128888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" name="สี่เหลี่ยมผืนผ้า 10"/>
            <p:cNvSpPr/>
            <p:nvPr/>
          </p:nvSpPr>
          <p:spPr>
            <a:xfrm>
              <a:off x="0" y="0"/>
              <a:ext cx="8454190" cy="32084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solidFill>
                  <a:srgbClr val="FF99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" name="ลบ 11"/>
            <p:cNvSpPr/>
            <p:nvPr/>
          </p:nvSpPr>
          <p:spPr>
            <a:xfrm rot="5400000">
              <a:off x="6205706" y="1229810"/>
              <a:ext cx="4496966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13" name="รูปภาพ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95" y="545409"/>
            <a:ext cx="1554320" cy="595701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4" y="548076"/>
            <a:ext cx="1554320" cy="595700"/>
          </a:xfrm>
          <a:prstGeom prst="rect">
            <a:avLst/>
          </a:prstGeom>
        </p:spPr>
      </p:pic>
      <p:pic>
        <p:nvPicPr>
          <p:cNvPr id="16" name="ตัวแทนเนื้อหา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7" t="11296" r="28100" b="11192"/>
          <a:stretch/>
        </p:blipFill>
        <p:spPr>
          <a:xfrm>
            <a:off x="6554450" y="1623553"/>
            <a:ext cx="1236689" cy="2529591"/>
          </a:xfrm>
          <a:prstGeom prst="rect">
            <a:avLst/>
          </a:prstGeom>
        </p:spPr>
      </p:pic>
      <p:grpSp>
        <p:nvGrpSpPr>
          <p:cNvPr id="17" name="กลุ่ม 16"/>
          <p:cNvGrpSpPr/>
          <p:nvPr/>
        </p:nvGrpSpPr>
        <p:grpSpPr>
          <a:xfrm>
            <a:off x="4169685" y="713140"/>
            <a:ext cx="1470431" cy="2834229"/>
            <a:chOff x="5437981" y="888437"/>
            <a:chExt cx="1965762" cy="3716091"/>
          </a:xfrm>
        </p:grpSpPr>
        <p:pic>
          <p:nvPicPr>
            <p:cNvPr id="18" name="รูปภาพ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3" t="12677"/>
            <a:stretch/>
          </p:blipFill>
          <p:spPr>
            <a:xfrm>
              <a:off x="5437981" y="888437"/>
              <a:ext cx="1965762" cy="3716091"/>
            </a:xfrm>
            <a:prstGeom prst="rect">
              <a:avLst/>
            </a:prstGeom>
          </p:spPr>
        </p:pic>
        <p:sp>
          <p:nvSpPr>
            <p:cNvPr id="19" name="สี่เหลี่ยมผืนผ้า 18"/>
            <p:cNvSpPr/>
            <p:nvPr/>
          </p:nvSpPr>
          <p:spPr>
            <a:xfrm>
              <a:off x="6746262" y="1399574"/>
              <a:ext cx="436872" cy="10556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20" name="รูปภาพ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38922" r="23637" b="-3386"/>
          <a:stretch/>
        </p:blipFill>
        <p:spPr>
          <a:xfrm>
            <a:off x="2522303" y="1447501"/>
            <a:ext cx="4412137" cy="2841252"/>
          </a:xfrm>
          <a:prstGeom prst="rect">
            <a:avLst/>
          </a:prstGeom>
        </p:spPr>
      </p:pic>
      <p:sp>
        <p:nvSpPr>
          <p:cNvPr id="21" name="สี่เหลี่ยมผืนผ้า 20"/>
          <p:cNvSpPr/>
          <p:nvPr/>
        </p:nvSpPr>
        <p:spPr>
          <a:xfrm>
            <a:off x="4399123" y="1059217"/>
            <a:ext cx="326789" cy="805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5" name="กลุ่ม 24"/>
          <p:cNvGrpSpPr/>
          <p:nvPr/>
        </p:nvGrpSpPr>
        <p:grpSpPr>
          <a:xfrm>
            <a:off x="7515002" y="-32373"/>
            <a:ext cx="1616942" cy="611075"/>
            <a:chOff x="5684307" y="2937004"/>
            <a:chExt cx="5231568" cy="1828800"/>
          </a:xfrm>
        </p:grpSpPr>
        <p:pic>
          <p:nvPicPr>
            <p:cNvPr id="26" name="รูปภาพ 2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3" t="49092" r="8518" b="21369"/>
            <a:stretch/>
          </p:blipFill>
          <p:spPr>
            <a:xfrm>
              <a:off x="5684307" y="2937004"/>
              <a:ext cx="5231568" cy="1828800"/>
            </a:xfrm>
            <a:prstGeom prst="rect">
              <a:avLst/>
            </a:prstGeom>
          </p:spPr>
        </p:pic>
        <p:sp>
          <p:nvSpPr>
            <p:cNvPr id="27" name="สี่เหลี่ยมผืนผ้า 26"/>
            <p:cNvSpPr/>
            <p:nvPr/>
          </p:nvSpPr>
          <p:spPr>
            <a:xfrm>
              <a:off x="7480092" y="3511362"/>
              <a:ext cx="2968053" cy="734519"/>
            </a:xfrm>
            <a:prstGeom prst="rect">
              <a:avLst/>
            </a:prstGeom>
            <a:solidFill>
              <a:srgbClr val="F67E10"/>
            </a:solidFill>
            <a:ln>
              <a:solidFill>
                <a:srgbClr val="F67E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34" name="สี่เหลี่ยมผืนผ้า 33"/>
          <p:cNvSpPr/>
          <p:nvPr/>
        </p:nvSpPr>
        <p:spPr>
          <a:xfrm>
            <a:off x="1257757" y="4296502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Position</a:t>
            </a:r>
            <a:endParaRPr lang="en-GB" sz="24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5" name="สี่เหลี่ยมผืนผ้า 34"/>
          <p:cNvSpPr/>
          <p:nvPr/>
        </p:nvSpPr>
        <p:spPr>
          <a:xfrm>
            <a:off x="3790263" y="4337767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Oxygen</a:t>
            </a:r>
          </a:p>
        </p:txBody>
      </p:sp>
      <p:sp>
        <p:nvSpPr>
          <p:cNvPr id="37" name="สี่เหลี่ยมผืนผ้า 36"/>
          <p:cNvSpPr/>
          <p:nvPr/>
        </p:nvSpPr>
        <p:spPr>
          <a:xfrm>
            <a:off x="6257434" y="4329773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Notify</a:t>
            </a:r>
          </a:p>
        </p:txBody>
      </p:sp>
      <p:sp>
        <p:nvSpPr>
          <p:cNvPr id="39" name="สี่เหลี่ยมผืนผ้า 38"/>
          <p:cNvSpPr/>
          <p:nvPr/>
        </p:nvSpPr>
        <p:spPr>
          <a:xfrm>
            <a:off x="6994606" y="625633"/>
            <a:ext cx="1908810" cy="1297920"/>
          </a:xfrm>
          <a:prstGeom prst="rect">
            <a:avLst/>
          </a:prstGeom>
          <a:ln w="101600">
            <a:solidFill>
              <a:schemeClr val="bg1">
                <a:lumMod val="50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96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RR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32  </a:t>
            </a:r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90 %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130/80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37.2</a:t>
            </a:r>
          </a:p>
        </p:txBody>
      </p:sp>
      <p:pic>
        <p:nvPicPr>
          <p:cNvPr id="24" name="รูปภาพ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r="40131" b="69737"/>
          <a:stretch/>
        </p:blipFill>
        <p:spPr>
          <a:xfrm>
            <a:off x="7063396" y="714161"/>
            <a:ext cx="1397036" cy="345421"/>
          </a:xfrm>
          <a:prstGeom prst="rect">
            <a:avLst/>
          </a:prstGeom>
        </p:spPr>
      </p:pic>
      <p:sp>
        <p:nvSpPr>
          <p:cNvPr id="38" name="สี่เหลี่ยมผืนผ้า 37"/>
          <p:cNvSpPr/>
          <p:nvPr/>
        </p:nvSpPr>
        <p:spPr>
          <a:xfrm>
            <a:off x="425291" y="107129"/>
            <a:ext cx="1261917" cy="47157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xx:xx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6" name="สี่เหลี่ยมผืนผ้า 35"/>
          <p:cNvSpPr/>
          <p:nvPr/>
        </p:nvSpPr>
        <p:spPr>
          <a:xfrm>
            <a:off x="3347864" y="3034043"/>
            <a:ext cx="1805276" cy="291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GB" sz="1600" b="1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GB" sz="1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mask with bag </a:t>
            </a:r>
          </a:p>
        </p:txBody>
      </p:sp>
      <p:sp>
        <p:nvSpPr>
          <p:cNvPr id="41" name="สี่เหลี่ยมผืนผ้า 40"/>
          <p:cNvSpPr/>
          <p:nvPr/>
        </p:nvSpPr>
        <p:spPr>
          <a:xfrm>
            <a:off x="3357778" y="3354022"/>
            <a:ext cx="1775202" cy="291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Simple mask</a:t>
            </a:r>
          </a:p>
        </p:txBody>
      </p:sp>
      <p:sp>
        <p:nvSpPr>
          <p:cNvPr id="42" name="สี่เหลี่ยมผืนผ้า 41"/>
          <p:cNvSpPr/>
          <p:nvPr/>
        </p:nvSpPr>
        <p:spPr>
          <a:xfrm>
            <a:off x="3357909" y="3650476"/>
            <a:ext cx="1773422" cy="291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Oxygen Cannula 3 LPM</a:t>
            </a:r>
          </a:p>
        </p:txBody>
      </p:sp>
      <p:sp>
        <p:nvSpPr>
          <p:cNvPr id="43" name="สี่เหลี่ยมผืนผ้า 42"/>
          <p:cNvSpPr/>
          <p:nvPr/>
        </p:nvSpPr>
        <p:spPr>
          <a:xfrm>
            <a:off x="3372457" y="3979251"/>
            <a:ext cx="1780682" cy="291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Oxygen Cannula 6 LPM</a:t>
            </a:r>
          </a:p>
        </p:txBody>
      </p:sp>
      <p:sp>
        <p:nvSpPr>
          <p:cNvPr id="45" name="สี่เหลี่ยมผืนผ้า 44"/>
          <p:cNvSpPr/>
          <p:nvPr/>
        </p:nvSpPr>
        <p:spPr>
          <a:xfrm>
            <a:off x="4708379" y="436879"/>
            <a:ext cx="1391993" cy="493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</a:t>
            </a:r>
            <a:r>
              <a:rPr lang="en-GB" sz="1500" b="1" dirty="0">
                <a:solidFill>
                  <a:srgbClr val="FF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N C S</a:t>
            </a:r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</a:t>
            </a:r>
            <a:r>
              <a:rPr lang="th-TH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</a:t>
            </a:r>
          </a:p>
          <a:p>
            <a:pPr algn="ctr"/>
            <a:r>
              <a:rPr lang="th-TH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 </a:t>
            </a:r>
            <a:r>
              <a:rPr lang="en-GB" sz="15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HOSPITAL</a:t>
            </a:r>
          </a:p>
        </p:txBody>
      </p:sp>
      <p:pic>
        <p:nvPicPr>
          <p:cNvPr id="46" name="รูปภาพ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28" y="504032"/>
            <a:ext cx="381626" cy="381626"/>
          </a:xfrm>
          <a:prstGeom prst="rect">
            <a:avLst/>
          </a:prstGeom>
        </p:spPr>
      </p:pic>
      <p:sp>
        <p:nvSpPr>
          <p:cNvPr id="47" name="สี่เหลี่ยมผืนผ้ามุมมน 46"/>
          <p:cNvSpPr/>
          <p:nvPr/>
        </p:nvSpPr>
        <p:spPr>
          <a:xfrm>
            <a:off x="218534" y="704155"/>
            <a:ext cx="1984179" cy="2772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8" name="กล่องข้อความ 47"/>
          <p:cNvSpPr txBox="1"/>
          <p:nvPr/>
        </p:nvSpPr>
        <p:spPr>
          <a:xfrm>
            <a:off x="256332" y="929149"/>
            <a:ext cx="2002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รู้สึกตัวดี </a:t>
            </a:r>
            <a:endParaRPr lang="en-GB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อุณหภูมิกาย 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37.2 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อัตราการหายใจ 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32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ครั้ง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นาที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หัวใจเต้น 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96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ครั้ง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นาที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 130/80 mmHg 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เสียงหัวใจปกติ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ฟังปอดพบ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wheezing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GB" sz="1600" baseline="-25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sat 90%</a:t>
            </a:r>
          </a:p>
          <a:p>
            <a:endParaRPr lang="en-GB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53316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FE5E-1314-4BBB-B933-6772AE93C28D}" type="slidenum">
              <a:rPr lang="th-TH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15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5" name="กลุ่ม 4"/>
          <p:cNvGrpSpPr/>
          <p:nvPr/>
        </p:nvGrpSpPr>
        <p:grpSpPr>
          <a:xfrm>
            <a:off x="0" y="-452586"/>
            <a:ext cx="10431371" cy="5600699"/>
            <a:chOff x="0" y="-609599"/>
            <a:chExt cx="13908495" cy="7467598"/>
          </a:xfrm>
        </p:grpSpPr>
        <p:sp>
          <p:nvSpPr>
            <p:cNvPr id="6" name="สามเหลี่ยมมุมฉาก 5"/>
            <p:cNvSpPr/>
            <p:nvPr/>
          </p:nvSpPr>
          <p:spPr>
            <a:xfrm flipH="1" flipV="1">
              <a:off x="5117432" y="-3"/>
              <a:ext cx="7074568" cy="6625389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สี่เหลี่ยมผืนผ้า 6"/>
            <p:cNvSpPr/>
            <p:nvPr/>
          </p:nvSpPr>
          <p:spPr>
            <a:xfrm>
              <a:off x="0" y="3400926"/>
              <a:ext cx="8454190" cy="3457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สามเหลี่ยมมุมฉาก 7"/>
            <p:cNvSpPr/>
            <p:nvPr/>
          </p:nvSpPr>
          <p:spPr>
            <a:xfrm>
              <a:off x="8438148" y="3400926"/>
              <a:ext cx="3737810" cy="3457073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สี่เหลี่ยมผืนผ้า 8"/>
            <p:cNvSpPr/>
            <p:nvPr/>
          </p:nvSpPr>
          <p:spPr>
            <a:xfrm>
              <a:off x="0" y="3208420"/>
              <a:ext cx="8454190" cy="192506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0" name="ลบ 9"/>
            <p:cNvSpPr/>
            <p:nvPr/>
          </p:nvSpPr>
          <p:spPr>
            <a:xfrm rot="2561122">
              <a:off x="6779607" y="4598081"/>
              <a:ext cx="7128888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" name="สี่เหลี่ยมผืนผ้า 10"/>
            <p:cNvSpPr/>
            <p:nvPr/>
          </p:nvSpPr>
          <p:spPr>
            <a:xfrm>
              <a:off x="0" y="0"/>
              <a:ext cx="8454190" cy="32084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solidFill>
                  <a:srgbClr val="FF99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" name="ลบ 11"/>
            <p:cNvSpPr/>
            <p:nvPr/>
          </p:nvSpPr>
          <p:spPr>
            <a:xfrm rot="5400000">
              <a:off x="6205706" y="1229810"/>
              <a:ext cx="4496966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13" name="รูปภาพ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95" y="545409"/>
            <a:ext cx="1554320" cy="595701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4" y="548076"/>
            <a:ext cx="1554320" cy="595700"/>
          </a:xfrm>
          <a:prstGeom prst="rect">
            <a:avLst/>
          </a:prstGeom>
        </p:spPr>
      </p:pic>
      <p:sp>
        <p:nvSpPr>
          <p:cNvPr id="15" name="สี่เหลี่ยมผืนผ้า 14"/>
          <p:cNvSpPr/>
          <p:nvPr/>
        </p:nvSpPr>
        <p:spPr>
          <a:xfrm>
            <a:off x="4708379" y="436879"/>
            <a:ext cx="1391993" cy="493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</a:t>
            </a:r>
            <a:r>
              <a:rPr lang="en-GB" sz="1500" b="1" dirty="0">
                <a:solidFill>
                  <a:srgbClr val="FF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N C S</a:t>
            </a:r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</a:t>
            </a:r>
            <a:r>
              <a:rPr lang="th-TH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</a:t>
            </a:r>
          </a:p>
          <a:p>
            <a:pPr algn="ctr"/>
            <a:r>
              <a:rPr lang="th-TH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 </a:t>
            </a:r>
            <a:r>
              <a:rPr lang="en-GB" sz="15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HOSPITAL</a:t>
            </a:r>
          </a:p>
        </p:txBody>
      </p:sp>
      <p:pic>
        <p:nvPicPr>
          <p:cNvPr id="16" name="ตัวแทนเนื้อหา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7" t="11296" r="28100" b="11192"/>
          <a:stretch/>
        </p:blipFill>
        <p:spPr>
          <a:xfrm>
            <a:off x="6554450" y="1623553"/>
            <a:ext cx="1236689" cy="2529591"/>
          </a:xfrm>
          <a:prstGeom prst="rect">
            <a:avLst/>
          </a:prstGeom>
        </p:spPr>
      </p:pic>
      <p:grpSp>
        <p:nvGrpSpPr>
          <p:cNvPr id="17" name="กลุ่ม 16"/>
          <p:cNvGrpSpPr/>
          <p:nvPr/>
        </p:nvGrpSpPr>
        <p:grpSpPr>
          <a:xfrm>
            <a:off x="4169685" y="713140"/>
            <a:ext cx="1470431" cy="2834229"/>
            <a:chOff x="5437981" y="888437"/>
            <a:chExt cx="1965762" cy="3716091"/>
          </a:xfrm>
        </p:grpSpPr>
        <p:pic>
          <p:nvPicPr>
            <p:cNvPr id="18" name="รูปภาพ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3" t="12677"/>
            <a:stretch/>
          </p:blipFill>
          <p:spPr>
            <a:xfrm>
              <a:off x="5437981" y="888437"/>
              <a:ext cx="1965762" cy="3716091"/>
            </a:xfrm>
            <a:prstGeom prst="rect">
              <a:avLst/>
            </a:prstGeom>
          </p:spPr>
        </p:pic>
        <p:sp>
          <p:nvSpPr>
            <p:cNvPr id="19" name="สี่เหลี่ยมผืนผ้า 18"/>
            <p:cNvSpPr/>
            <p:nvPr/>
          </p:nvSpPr>
          <p:spPr>
            <a:xfrm>
              <a:off x="6746262" y="1399574"/>
              <a:ext cx="436872" cy="10556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20" name="รูปภาพ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38922" r="23637" b="-3386"/>
          <a:stretch/>
        </p:blipFill>
        <p:spPr>
          <a:xfrm>
            <a:off x="2408935" y="1334017"/>
            <a:ext cx="4412137" cy="2841252"/>
          </a:xfrm>
          <a:prstGeom prst="rect">
            <a:avLst/>
          </a:prstGeom>
        </p:spPr>
      </p:pic>
      <p:sp>
        <p:nvSpPr>
          <p:cNvPr id="21" name="สี่เหลี่ยมผืนผ้า 20"/>
          <p:cNvSpPr/>
          <p:nvPr/>
        </p:nvSpPr>
        <p:spPr>
          <a:xfrm>
            <a:off x="4399123" y="1059217"/>
            <a:ext cx="326789" cy="805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2" name="รูปภาพ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28" y="504032"/>
            <a:ext cx="381626" cy="381626"/>
          </a:xfrm>
          <a:prstGeom prst="rect">
            <a:avLst/>
          </a:prstGeom>
        </p:spPr>
      </p:pic>
      <p:grpSp>
        <p:nvGrpSpPr>
          <p:cNvPr id="23" name="กลุ่ม 22"/>
          <p:cNvGrpSpPr/>
          <p:nvPr/>
        </p:nvGrpSpPr>
        <p:grpSpPr>
          <a:xfrm>
            <a:off x="7515002" y="-32373"/>
            <a:ext cx="1616942" cy="611075"/>
            <a:chOff x="5684307" y="2937004"/>
            <a:chExt cx="5231568" cy="1828800"/>
          </a:xfrm>
        </p:grpSpPr>
        <p:pic>
          <p:nvPicPr>
            <p:cNvPr id="24" name="รูปภาพ 2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3" t="49092" r="8518" b="21369"/>
            <a:stretch/>
          </p:blipFill>
          <p:spPr>
            <a:xfrm>
              <a:off x="5684307" y="2937004"/>
              <a:ext cx="5231568" cy="1828800"/>
            </a:xfrm>
            <a:prstGeom prst="rect">
              <a:avLst/>
            </a:prstGeom>
          </p:spPr>
        </p:pic>
        <p:sp>
          <p:nvSpPr>
            <p:cNvPr id="25" name="สี่เหลี่ยมผืนผ้า 24"/>
            <p:cNvSpPr/>
            <p:nvPr/>
          </p:nvSpPr>
          <p:spPr>
            <a:xfrm>
              <a:off x="7480092" y="3511362"/>
              <a:ext cx="2968053" cy="734519"/>
            </a:xfrm>
            <a:prstGeom prst="rect">
              <a:avLst/>
            </a:prstGeom>
            <a:solidFill>
              <a:srgbClr val="F67E10"/>
            </a:solidFill>
            <a:ln>
              <a:solidFill>
                <a:srgbClr val="F67E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26" name="สี่เหลี่ยมผืนผ้า 25"/>
          <p:cNvSpPr/>
          <p:nvPr/>
        </p:nvSpPr>
        <p:spPr>
          <a:xfrm>
            <a:off x="2475282" y="4355302"/>
            <a:ext cx="1232622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</a:t>
            </a:r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: Background</a:t>
            </a:r>
            <a:endParaRPr lang="en-GB" sz="18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" name="สี่เหลี่ยมผืนผ้า 26"/>
          <p:cNvSpPr/>
          <p:nvPr/>
        </p:nvSpPr>
        <p:spPr>
          <a:xfrm>
            <a:off x="4499578" y="4376563"/>
            <a:ext cx="1080534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(A) : Assessment </a:t>
            </a:r>
            <a:endParaRPr lang="en-GB" sz="18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" name="สี่เหลี่ยมผืนผ้า 27"/>
          <p:cNvSpPr/>
          <p:nvPr/>
        </p:nvSpPr>
        <p:spPr>
          <a:xfrm>
            <a:off x="6516216" y="4400816"/>
            <a:ext cx="1687465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</a:t>
            </a:r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: Recommendation</a:t>
            </a:r>
            <a:endParaRPr lang="en-GB" sz="18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529623" y="4340425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: Situation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GB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0" name="สี่เหลี่ยมผืนผ้า 29"/>
          <p:cNvSpPr/>
          <p:nvPr/>
        </p:nvSpPr>
        <p:spPr>
          <a:xfrm>
            <a:off x="2588337" y="702751"/>
            <a:ext cx="3672408" cy="6312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ดิฉันคิดว่าน่าจะเอกซเรย์ละมีการให้ยาพ่นและไม่ทราบว่าคุณหมอจะเข้ามาดูผู้ป่วยไหมค่ะ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1" name="สี่เหลี่ยมผืนผ้า 30"/>
          <p:cNvSpPr/>
          <p:nvPr/>
        </p:nvSpPr>
        <p:spPr>
          <a:xfrm>
            <a:off x="2579287" y="1469058"/>
            <a:ext cx="4241785" cy="8559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วันนี้มี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case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รับใหม่ นายรัก ใจดี อายุ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68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ปี มีโรคประจำตัว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COPD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รักษาด้วย 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Ventolin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MDI 2 puff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prn,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Seretide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inhaler 1 puff bid,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Sulbutamol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5 mg 1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tab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tid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pc </a:t>
            </a:r>
            <a:endParaRPr lang="th-TH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2" name="สี่เหลี่ยมผืนผ้า 31"/>
          <p:cNvSpPr/>
          <p:nvPr/>
        </p:nvSpPr>
        <p:spPr>
          <a:xfrm>
            <a:off x="2588227" y="2443444"/>
            <a:ext cx="5220252" cy="1000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ผู้ป่วยรู้สึกตัวดี อุณหภูมิกาย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37.2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องศาเซลเซียส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อัตราการหายใจ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30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ครั้ง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นาที เสียงหัวใจปกติ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 130/80 mmHg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ฟังปอดพบเสียง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wheezing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bilateral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O</a:t>
            </a:r>
            <a:r>
              <a:rPr lang="en-US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เหลือ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90%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ตอนนี้ได้ให้การพยาบาลจัดท่าศีรษะสูงและ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cannula 3 LPM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หลังให้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sat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เพิ่มขึ้นเป็น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92%</a:t>
            </a:r>
          </a:p>
        </p:txBody>
      </p:sp>
      <p:sp>
        <p:nvSpPr>
          <p:cNvPr id="33" name="สี่เหลี่ยมผืนผ้า 32"/>
          <p:cNvSpPr/>
          <p:nvPr/>
        </p:nvSpPr>
        <p:spPr>
          <a:xfrm>
            <a:off x="2570886" y="3596668"/>
            <a:ext cx="3672408" cy="6312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ดิฉันนางสาวดวงใจ ดีดวง พยาบาล </a:t>
            </a:r>
            <a:r>
              <a:rPr lang="en-US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Incharge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ห้อง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ER  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ขอรายงาน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Cause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ผู้ป่วยชื่อ นายรัก ใจดี เตียง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10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4" name="สี่เหลี่ยมผืนผ้า 33"/>
          <p:cNvSpPr/>
          <p:nvPr/>
        </p:nvSpPr>
        <p:spPr>
          <a:xfrm>
            <a:off x="6994606" y="625633"/>
            <a:ext cx="1908810" cy="1297920"/>
          </a:xfrm>
          <a:prstGeom prst="rect">
            <a:avLst/>
          </a:prstGeom>
          <a:ln w="101600">
            <a:solidFill>
              <a:schemeClr val="bg1">
                <a:lumMod val="50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96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RR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30  </a:t>
            </a:r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92 %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130/80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37.2</a:t>
            </a:r>
          </a:p>
        </p:txBody>
      </p:sp>
      <p:pic>
        <p:nvPicPr>
          <p:cNvPr id="35" name="รูปภาพ 3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r="40131" b="69737"/>
          <a:stretch/>
        </p:blipFill>
        <p:spPr>
          <a:xfrm>
            <a:off x="7091657" y="663501"/>
            <a:ext cx="1397036" cy="345421"/>
          </a:xfrm>
          <a:prstGeom prst="rect">
            <a:avLst/>
          </a:prstGeom>
        </p:spPr>
      </p:pic>
      <p:sp>
        <p:nvSpPr>
          <p:cNvPr id="36" name="วงรี 35"/>
          <p:cNvSpPr/>
          <p:nvPr/>
        </p:nvSpPr>
        <p:spPr>
          <a:xfrm>
            <a:off x="1907704" y="774626"/>
            <a:ext cx="612194" cy="518407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</a:p>
        </p:txBody>
      </p:sp>
      <p:sp>
        <p:nvSpPr>
          <p:cNvPr id="37" name="วงรี 36"/>
          <p:cNvSpPr/>
          <p:nvPr/>
        </p:nvSpPr>
        <p:spPr>
          <a:xfrm>
            <a:off x="1892769" y="2695187"/>
            <a:ext cx="612194" cy="518407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</a:p>
        </p:txBody>
      </p:sp>
      <p:sp>
        <p:nvSpPr>
          <p:cNvPr id="38" name="วงรี 37"/>
          <p:cNvSpPr/>
          <p:nvPr/>
        </p:nvSpPr>
        <p:spPr>
          <a:xfrm>
            <a:off x="1877440" y="1654845"/>
            <a:ext cx="612194" cy="518407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</a:p>
        </p:txBody>
      </p:sp>
      <p:sp>
        <p:nvSpPr>
          <p:cNvPr id="39" name="วงรี 38"/>
          <p:cNvSpPr/>
          <p:nvPr/>
        </p:nvSpPr>
        <p:spPr>
          <a:xfrm>
            <a:off x="1871574" y="3651870"/>
            <a:ext cx="612194" cy="518407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</a:t>
            </a:r>
          </a:p>
        </p:txBody>
      </p:sp>
      <p:sp>
        <p:nvSpPr>
          <p:cNvPr id="40" name="สี่เหลี่ยมผืนผ้า 39"/>
          <p:cNvSpPr/>
          <p:nvPr/>
        </p:nvSpPr>
        <p:spPr>
          <a:xfrm>
            <a:off x="425291" y="107129"/>
            <a:ext cx="1261917" cy="47157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xx:xx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84225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483518"/>
            <a:ext cx="7427168" cy="3096344"/>
          </a:xfrm>
        </p:spPr>
        <p:txBody>
          <a:bodyPr/>
          <a:lstStyle/>
          <a:p>
            <a:br>
              <a:rPr lang="th-TH" sz="36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th-TH" sz="36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th-TH" sz="36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th-TH" sz="36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th-TH" sz="36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4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กรณีที่ </a:t>
            </a:r>
            <a:r>
              <a:rPr lang="en-US" sz="4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 </a:t>
            </a:r>
            <a:r>
              <a:rPr lang="th-TH" sz="4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รายงานแพทย์ตามหลัก </a:t>
            </a:r>
            <a:r>
              <a:rPr lang="en-US" sz="4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SBAR</a:t>
            </a:r>
            <a:r>
              <a:rPr lang="th-TH" sz="4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ได้มากกว่าหรือเท่ากับ </a:t>
            </a:r>
            <a:r>
              <a:rPr lang="en-US" sz="4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60 %</a:t>
            </a:r>
            <a:b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FE5E-1314-4BBB-B933-6772AE93C28D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8309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5" name="ตัวแทนเนื้อหา 3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60" y="2454398"/>
            <a:ext cx="4515480" cy="1093146"/>
          </a:xfrm>
        </p:spPr>
      </p:pic>
      <p:grpSp>
        <p:nvGrpSpPr>
          <p:cNvPr id="4" name="กลุ่ม 3"/>
          <p:cNvGrpSpPr/>
          <p:nvPr/>
        </p:nvGrpSpPr>
        <p:grpSpPr>
          <a:xfrm>
            <a:off x="1" y="-479684"/>
            <a:ext cx="10431371" cy="5600699"/>
            <a:chOff x="0" y="-609599"/>
            <a:chExt cx="13908495" cy="7467598"/>
          </a:xfrm>
        </p:grpSpPr>
        <p:sp>
          <p:nvSpPr>
            <p:cNvPr id="5" name="สามเหลี่ยมมุมฉาก 4"/>
            <p:cNvSpPr/>
            <p:nvPr/>
          </p:nvSpPr>
          <p:spPr>
            <a:xfrm flipH="1" flipV="1">
              <a:off x="5117432" y="-3"/>
              <a:ext cx="7074568" cy="6625389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6" name="สี่เหลี่ยมผืนผ้า 5"/>
            <p:cNvSpPr/>
            <p:nvPr/>
          </p:nvSpPr>
          <p:spPr>
            <a:xfrm>
              <a:off x="0" y="3400926"/>
              <a:ext cx="8454190" cy="3457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สามเหลี่ยมมุมฉาก 6"/>
            <p:cNvSpPr/>
            <p:nvPr/>
          </p:nvSpPr>
          <p:spPr>
            <a:xfrm>
              <a:off x="8438148" y="3400926"/>
              <a:ext cx="3737810" cy="3457073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สี่เหลี่ยมผืนผ้า 7"/>
            <p:cNvSpPr/>
            <p:nvPr/>
          </p:nvSpPr>
          <p:spPr>
            <a:xfrm>
              <a:off x="0" y="3208420"/>
              <a:ext cx="8454190" cy="192506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ลบ 8"/>
            <p:cNvSpPr/>
            <p:nvPr/>
          </p:nvSpPr>
          <p:spPr>
            <a:xfrm rot="2561122">
              <a:off x="6779607" y="4598081"/>
              <a:ext cx="7128888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0" name="สี่เหลี่ยมผืนผ้า 9"/>
            <p:cNvSpPr/>
            <p:nvPr/>
          </p:nvSpPr>
          <p:spPr>
            <a:xfrm>
              <a:off x="0" y="0"/>
              <a:ext cx="8454190" cy="32084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solidFill>
                  <a:srgbClr val="FF99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" name="ลบ 10"/>
            <p:cNvSpPr/>
            <p:nvPr/>
          </p:nvSpPr>
          <p:spPr>
            <a:xfrm rot="5400000">
              <a:off x="6205706" y="1229810"/>
              <a:ext cx="4496966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95" y="540796"/>
            <a:ext cx="1554320" cy="595701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4" y="543463"/>
            <a:ext cx="1554320" cy="595700"/>
          </a:xfrm>
          <a:prstGeom prst="rect">
            <a:avLst/>
          </a:prstGeom>
        </p:spPr>
      </p:pic>
      <p:sp>
        <p:nvSpPr>
          <p:cNvPr id="21" name="สี่เหลี่ยมผืนผ้า 20"/>
          <p:cNvSpPr/>
          <p:nvPr/>
        </p:nvSpPr>
        <p:spPr>
          <a:xfrm>
            <a:off x="4708379" y="432266"/>
            <a:ext cx="1391993" cy="493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</a:t>
            </a:r>
            <a:r>
              <a:rPr lang="en-GB" sz="1500" b="1" dirty="0">
                <a:solidFill>
                  <a:srgbClr val="FF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N C S</a:t>
            </a:r>
          </a:p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  </a:t>
            </a:r>
            <a:r>
              <a:rPr lang="en-GB" sz="15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HOSPITAL</a:t>
            </a:r>
          </a:p>
        </p:txBody>
      </p:sp>
      <p:pic>
        <p:nvPicPr>
          <p:cNvPr id="22" name="ตัวแทนเนื้อหา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7" t="11296" r="28100" b="11192"/>
          <a:stretch/>
        </p:blipFill>
        <p:spPr>
          <a:xfrm>
            <a:off x="6554450" y="1618940"/>
            <a:ext cx="1236689" cy="2529591"/>
          </a:xfrm>
          <a:prstGeom prst="rect">
            <a:avLst/>
          </a:prstGeom>
        </p:spPr>
      </p:pic>
      <p:grpSp>
        <p:nvGrpSpPr>
          <p:cNvPr id="23" name="กลุ่ม 22"/>
          <p:cNvGrpSpPr/>
          <p:nvPr/>
        </p:nvGrpSpPr>
        <p:grpSpPr>
          <a:xfrm>
            <a:off x="4169685" y="708527"/>
            <a:ext cx="1470431" cy="2834229"/>
            <a:chOff x="5437981" y="888437"/>
            <a:chExt cx="1965762" cy="3716091"/>
          </a:xfrm>
        </p:grpSpPr>
        <p:pic>
          <p:nvPicPr>
            <p:cNvPr id="24" name="รูปภาพ 2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3" t="12677"/>
            <a:stretch/>
          </p:blipFill>
          <p:spPr>
            <a:xfrm>
              <a:off x="5437981" y="888437"/>
              <a:ext cx="1965762" cy="3716091"/>
            </a:xfrm>
            <a:prstGeom prst="rect">
              <a:avLst/>
            </a:prstGeom>
          </p:spPr>
        </p:pic>
        <p:sp>
          <p:nvSpPr>
            <p:cNvPr id="25" name="สี่เหลี่ยมผืนผ้า 24"/>
            <p:cNvSpPr/>
            <p:nvPr/>
          </p:nvSpPr>
          <p:spPr>
            <a:xfrm>
              <a:off x="6746262" y="1399574"/>
              <a:ext cx="436872" cy="10556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26" name="รูปภาพ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38922" r="23637" b="-3386"/>
          <a:stretch/>
        </p:blipFill>
        <p:spPr>
          <a:xfrm>
            <a:off x="2522303" y="1442888"/>
            <a:ext cx="4412137" cy="2841252"/>
          </a:xfrm>
          <a:prstGeom prst="rect">
            <a:avLst/>
          </a:prstGeom>
        </p:spPr>
      </p:pic>
      <p:sp>
        <p:nvSpPr>
          <p:cNvPr id="27" name="สี่เหลี่ยมผืนผ้า 26"/>
          <p:cNvSpPr/>
          <p:nvPr/>
        </p:nvSpPr>
        <p:spPr>
          <a:xfrm>
            <a:off x="4399123" y="1054604"/>
            <a:ext cx="326789" cy="805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8" name="รูปภาพ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28" y="499419"/>
            <a:ext cx="381626" cy="381626"/>
          </a:xfrm>
          <a:prstGeom prst="rect">
            <a:avLst/>
          </a:prstGeom>
        </p:spPr>
      </p:pic>
      <p:grpSp>
        <p:nvGrpSpPr>
          <p:cNvPr id="31" name="กลุ่ม 30"/>
          <p:cNvGrpSpPr/>
          <p:nvPr/>
        </p:nvGrpSpPr>
        <p:grpSpPr>
          <a:xfrm>
            <a:off x="7515002" y="-36986"/>
            <a:ext cx="1616942" cy="611075"/>
            <a:chOff x="5684307" y="2937004"/>
            <a:chExt cx="5231568" cy="1828800"/>
          </a:xfrm>
        </p:grpSpPr>
        <p:pic>
          <p:nvPicPr>
            <p:cNvPr id="32" name="รูปภาพ 3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3" t="49092" r="8518" b="21369"/>
            <a:stretch/>
          </p:blipFill>
          <p:spPr>
            <a:xfrm>
              <a:off x="5684307" y="2937004"/>
              <a:ext cx="5231568" cy="1828800"/>
            </a:xfrm>
            <a:prstGeom prst="rect">
              <a:avLst/>
            </a:prstGeom>
          </p:spPr>
        </p:pic>
        <p:sp>
          <p:nvSpPr>
            <p:cNvPr id="33" name="สี่เหลี่ยมผืนผ้า 32"/>
            <p:cNvSpPr/>
            <p:nvPr/>
          </p:nvSpPr>
          <p:spPr>
            <a:xfrm>
              <a:off x="7480092" y="3511362"/>
              <a:ext cx="2968053" cy="734519"/>
            </a:xfrm>
            <a:prstGeom prst="rect">
              <a:avLst/>
            </a:prstGeom>
            <a:solidFill>
              <a:srgbClr val="F67E10"/>
            </a:solidFill>
            <a:ln>
              <a:solidFill>
                <a:srgbClr val="F67E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43" name="สี่เหลี่ยมผืนผ้า 42"/>
          <p:cNvSpPr/>
          <p:nvPr/>
        </p:nvSpPr>
        <p:spPr>
          <a:xfrm>
            <a:off x="2355471" y="4307497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Position</a:t>
            </a:r>
            <a:endParaRPr lang="en-GB" sz="24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4" name="สี่เหลี่ยมผืนผ้า 43"/>
          <p:cNvSpPr/>
          <p:nvPr/>
        </p:nvSpPr>
        <p:spPr>
          <a:xfrm>
            <a:off x="3944175" y="4302611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Oxygen</a:t>
            </a:r>
          </a:p>
        </p:txBody>
      </p:sp>
      <p:sp>
        <p:nvSpPr>
          <p:cNvPr id="45" name="สี่เหลี่ยมผืนผ้า 44"/>
          <p:cNvSpPr/>
          <p:nvPr/>
        </p:nvSpPr>
        <p:spPr>
          <a:xfrm>
            <a:off x="611560" y="4302612"/>
            <a:ext cx="1194087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Med</a:t>
            </a:r>
            <a:r>
              <a:rPr lang="en-US" sz="2100" b="1" dirty="0" err="1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ication</a:t>
            </a:r>
            <a:endParaRPr lang="en-GB" sz="21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6" name="สี่เหลี่ยมผืนผ้า 45"/>
          <p:cNvSpPr/>
          <p:nvPr/>
        </p:nvSpPr>
        <p:spPr>
          <a:xfrm>
            <a:off x="5537287" y="4315586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v/s</a:t>
            </a:r>
          </a:p>
        </p:txBody>
      </p:sp>
      <p:sp>
        <p:nvSpPr>
          <p:cNvPr id="47" name="สี่เหลี่ยมผืนผ้ามุมมน 46"/>
          <p:cNvSpPr/>
          <p:nvPr/>
        </p:nvSpPr>
        <p:spPr>
          <a:xfrm>
            <a:off x="263819" y="720080"/>
            <a:ext cx="1831739" cy="2772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000" u="sng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แผนการรักษา</a:t>
            </a:r>
            <a:endParaRPr lang="en-US" sz="2000" u="sng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GB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cannula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LPM Keep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GB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 &gt;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92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%</a:t>
            </a:r>
          </a:p>
          <a:p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Berodual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1 NB  15 x 3 then 1 NB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ชม.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Sulbutamol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inhalation  1 NB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ชม.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Dexamethazone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5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mg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IV stat then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6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6" name="สี่เหลี่ยมผืนผ้า 35"/>
          <p:cNvSpPr/>
          <p:nvPr/>
        </p:nvSpPr>
        <p:spPr>
          <a:xfrm>
            <a:off x="7076751" y="4336224"/>
            <a:ext cx="904616" cy="517289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คำแนะนำ</a:t>
            </a:r>
            <a:endParaRPr lang="en-GB" sz="21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7" name="สี่เหลี่ยมผืนผ้า 36"/>
          <p:cNvSpPr/>
          <p:nvPr/>
        </p:nvSpPr>
        <p:spPr>
          <a:xfrm>
            <a:off x="425291" y="107129"/>
            <a:ext cx="1261917" cy="47157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xx:xx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8" name="สี่เหลี่ยมผืนผ้า 37"/>
          <p:cNvSpPr/>
          <p:nvPr/>
        </p:nvSpPr>
        <p:spPr>
          <a:xfrm>
            <a:off x="8159900" y="4603402"/>
            <a:ext cx="788802" cy="2869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finish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สี่เหลี่ยมผืนผ้า 39"/>
          <p:cNvSpPr/>
          <p:nvPr/>
        </p:nvSpPr>
        <p:spPr>
          <a:xfrm>
            <a:off x="6994606" y="625633"/>
            <a:ext cx="1908810" cy="1297920"/>
          </a:xfrm>
          <a:prstGeom prst="rect">
            <a:avLst/>
          </a:prstGeom>
          <a:ln w="101600">
            <a:solidFill>
              <a:schemeClr val="bg1">
                <a:lumMod val="50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96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RR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30  </a:t>
            </a:r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9</a:t>
            </a:r>
            <a:r>
              <a:rPr lang="en-US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%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130/80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37.2</a:t>
            </a:r>
          </a:p>
        </p:txBody>
      </p:sp>
      <p:pic>
        <p:nvPicPr>
          <p:cNvPr id="41" name="รูปภาพ 4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r="40131" b="69737"/>
          <a:stretch/>
        </p:blipFill>
        <p:spPr>
          <a:xfrm>
            <a:off x="7091657" y="663501"/>
            <a:ext cx="1397036" cy="34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5" name="ตัวแทนเนื้อหา 3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60" y="2454398"/>
            <a:ext cx="4515480" cy="1093146"/>
          </a:xfrm>
        </p:spPr>
      </p:pic>
      <p:grpSp>
        <p:nvGrpSpPr>
          <p:cNvPr id="4" name="กลุ่ม 3"/>
          <p:cNvGrpSpPr/>
          <p:nvPr/>
        </p:nvGrpSpPr>
        <p:grpSpPr>
          <a:xfrm>
            <a:off x="1" y="-479684"/>
            <a:ext cx="10431371" cy="5600699"/>
            <a:chOff x="0" y="-609599"/>
            <a:chExt cx="13908495" cy="7467598"/>
          </a:xfrm>
        </p:grpSpPr>
        <p:sp>
          <p:nvSpPr>
            <p:cNvPr id="5" name="สามเหลี่ยมมุมฉาก 4"/>
            <p:cNvSpPr/>
            <p:nvPr/>
          </p:nvSpPr>
          <p:spPr>
            <a:xfrm flipH="1" flipV="1">
              <a:off x="5117432" y="-3"/>
              <a:ext cx="7074568" cy="6625389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6" name="สี่เหลี่ยมผืนผ้า 5"/>
            <p:cNvSpPr/>
            <p:nvPr/>
          </p:nvSpPr>
          <p:spPr>
            <a:xfrm>
              <a:off x="0" y="3400926"/>
              <a:ext cx="8454190" cy="3457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สามเหลี่ยมมุมฉาก 6"/>
            <p:cNvSpPr/>
            <p:nvPr/>
          </p:nvSpPr>
          <p:spPr>
            <a:xfrm>
              <a:off x="8438148" y="3400926"/>
              <a:ext cx="3737810" cy="3457073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สี่เหลี่ยมผืนผ้า 7"/>
            <p:cNvSpPr/>
            <p:nvPr/>
          </p:nvSpPr>
          <p:spPr>
            <a:xfrm>
              <a:off x="0" y="3208420"/>
              <a:ext cx="8454190" cy="192506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ลบ 8"/>
            <p:cNvSpPr/>
            <p:nvPr/>
          </p:nvSpPr>
          <p:spPr>
            <a:xfrm rot="2561122">
              <a:off x="6779607" y="4598081"/>
              <a:ext cx="7128888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0" name="สี่เหลี่ยมผืนผ้า 9"/>
            <p:cNvSpPr/>
            <p:nvPr/>
          </p:nvSpPr>
          <p:spPr>
            <a:xfrm>
              <a:off x="0" y="0"/>
              <a:ext cx="8454190" cy="32084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solidFill>
                  <a:srgbClr val="FF99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" name="ลบ 10"/>
            <p:cNvSpPr/>
            <p:nvPr/>
          </p:nvSpPr>
          <p:spPr>
            <a:xfrm rot="5400000">
              <a:off x="6205706" y="1229810"/>
              <a:ext cx="4496966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95" y="540796"/>
            <a:ext cx="1554320" cy="595701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4" y="543463"/>
            <a:ext cx="1554320" cy="595700"/>
          </a:xfrm>
          <a:prstGeom prst="rect">
            <a:avLst/>
          </a:prstGeom>
        </p:spPr>
      </p:pic>
      <p:sp>
        <p:nvSpPr>
          <p:cNvPr id="21" name="สี่เหลี่ยมผืนผ้า 20"/>
          <p:cNvSpPr/>
          <p:nvPr/>
        </p:nvSpPr>
        <p:spPr>
          <a:xfrm>
            <a:off x="4708379" y="432266"/>
            <a:ext cx="1391993" cy="493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</a:t>
            </a:r>
            <a:r>
              <a:rPr lang="en-GB" sz="1500" b="1" dirty="0">
                <a:solidFill>
                  <a:srgbClr val="FF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N C S</a:t>
            </a:r>
          </a:p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  </a:t>
            </a:r>
            <a:r>
              <a:rPr lang="en-GB" sz="15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HOSPITAL</a:t>
            </a:r>
          </a:p>
        </p:txBody>
      </p:sp>
      <p:pic>
        <p:nvPicPr>
          <p:cNvPr id="22" name="ตัวแทนเนื้อหา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7" t="11296" r="28100" b="11192"/>
          <a:stretch/>
        </p:blipFill>
        <p:spPr>
          <a:xfrm>
            <a:off x="6554450" y="1618940"/>
            <a:ext cx="1236689" cy="2529591"/>
          </a:xfrm>
          <a:prstGeom prst="rect">
            <a:avLst/>
          </a:prstGeom>
        </p:spPr>
      </p:pic>
      <p:grpSp>
        <p:nvGrpSpPr>
          <p:cNvPr id="23" name="กลุ่ม 22"/>
          <p:cNvGrpSpPr/>
          <p:nvPr/>
        </p:nvGrpSpPr>
        <p:grpSpPr>
          <a:xfrm>
            <a:off x="4169685" y="708527"/>
            <a:ext cx="1470431" cy="2834229"/>
            <a:chOff x="5437981" y="888437"/>
            <a:chExt cx="1965762" cy="3716091"/>
          </a:xfrm>
        </p:grpSpPr>
        <p:pic>
          <p:nvPicPr>
            <p:cNvPr id="24" name="รูปภาพ 2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3" t="12677"/>
            <a:stretch/>
          </p:blipFill>
          <p:spPr>
            <a:xfrm>
              <a:off x="5437981" y="888437"/>
              <a:ext cx="1965762" cy="3716091"/>
            </a:xfrm>
            <a:prstGeom prst="rect">
              <a:avLst/>
            </a:prstGeom>
          </p:spPr>
        </p:pic>
        <p:sp>
          <p:nvSpPr>
            <p:cNvPr id="25" name="สี่เหลี่ยมผืนผ้า 24"/>
            <p:cNvSpPr/>
            <p:nvPr/>
          </p:nvSpPr>
          <p:spPr>
            <a:xfrm>
              <a:off x="6746262" y="1399574"/>
              <a:ext cx="436872" cy="10556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26" name="รูปภาพ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38922" r="23637" b="-3386"/>
          <a:stretch/>
        </p:blipFill>
        <p:spPr>
          <a:xfrm>
            <a:off x="2522303" y="1442888"/>
            <a:ext cx="4412137" cy="2841252"/>
          </a:xfrm>
          <a:prstGeom prst="rect">
            <a:avLst/>
          </a:prstGeom>
        </p:spPr>
      </p:pic>
      <p:sp>
        <p:nvSpPr>
          <p:cNvPr id="27" name="สี่เหลี่ยมผืนผ้า 26"/>
          <p:cNvSpPr/>
          <p:nvPr/>
        </p:nvSpPr>
        <p:spPr>
          <a:xfrm>
            <a:off x="4399123" y="1054604"/>
            <a:ext cx="326789" cy="805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8" name="รูปภาพ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28" y="499419"/>
            <a:ext cx="381626" cy="381626"/>
          </a:xfrm>
          <a:prstGeom prst="rect">
            <a:avLst/>
          </a:prstGeom>
        </p:spPr>
      </p:pic>
      <p:grpSp>
        <p:nvGrpSpPr>
          <p:cNvPr id="31" name="กลุ่ม 30"/>
          <p:cNvGrpSpPr/>
          <p:nvPr/>
        </p:nvGrpSpPr>
        <p:grpSpPr>
          <a:xfrm>
            <a:off x="7515002" y="-36986"/>
            <a:ext cx="1616942" cy="611075"/>
            <a:chOff x="5684307" y="2937004"/>
            <a:chExt cx="5231568" cy="1828800"/>
          </a:xfrm>
        </p:grpSpPr>
        <p:pic>
          <p:nvPicPr>
            <p:cNvPr id="32" name="รูปภาพ 3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3" t="49092" r="8518" b="21369"/>
            <a:stretch/>
          </p:blipFill>
          <p:spPr>
            <a:xfrm>
              <a:off x="5684307" y="2937004"/>
              <a:ext cx="5231568" cy="1828800"/>
            </a:xfrm>
            <a:prstGeom prst="rect">
              <a:avLst/>
            </a:prstGeom>
          </p:spPr>
        </p:pic>
        <p:sp>
          <p:nvSpPr>
            <p:cNvPr id="33" name="สี่เหลี่ยมผืนผ้า 32"/>
            <p:cNvSpPr/>
            <p:nvPr/>
          </p:nvSpPr>
          <p:spPr>
            <a:xfrm>
              <a:off x="7480092" y="3511362"/>
              <a:ext cx="2968053" cy="734519"/>
            </a:xfrm>
            <a:prstGeom prst="rect">
              <a:avLst/>
            </a:prstGeom>
            <a:solidFill>
              <a:srgbClr val="F67E10"/>
            </a:solidFill>
            <a:ln>
              <a:solidFill>
                <a:srgbClr val="F67E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43" name="สี่เหลี่ยมผืนผ้า 42"/>
          <p:cNvSpPr/>
          <p:nvPr/>
        </p:nvSpPr>
        <p:spPr>
          <a:xfrm>
            <a:off x="2355471" y="4307497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Position</a:t>
            </a:r>
            <a:endParaRPr lang="en-GB" sz="24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4" name="สี่เหลี่ยมผืนผ้า 43"/>
          <p:cNvSpPr/>
          <p:nvPr/>
        </p:nvSpPr>
        <p:spPr>
          <a:xfrm>
            <a:off x="3944175" y="4302611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Oxygen</a:t>
            </a:r>
          </a:p>
        </p:txBody>
      </p:sp>
      <p:sp>
        <p:nvSpPr>
          <p:cNvPr id="45" name="สี่เหลี่ยมผืนผ้า 44"/>
          <p:cNvSpPr/>
          <p:nvPr/>
        </p:nvSpPr>
        <p:spPr>
          <a:xfrm>
            <a:off x="901031" y="4302612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Med</a:t>
            </a:r>
          </a:p>
        </p:txBody>
      </p:sp>
      <p:sp>
        <p:nvSpPr>
          <p:cNvPr id="46" name="สี่เหลี่ยมผืนผ้า 45"/>
          <p:cNvSpPr/>
          <p:nvPr/>
        </p:nvSpPr>
        <p:spPr>
          <a:xfrm>
            <a:off x="5537287" y="4315586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v/s</a:t>
            </a:r>
          </a:p>
        </p:txBody>
      </p:sp>
      <p:sp>
        <p:nvSpPr>
          <p:cNvPr id="36" name="สี่เหลี่ยมผืนผ้า 35"/>
          <p:cNvSpPr/>
          <p:nvPr/>
        </p:nvSpPr>
        <p:spPr>
          <a:xfrm>
            <a:off x="7076751" y="4336224"/>
            <a:ext cx="904616" cy="517289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คำแนะนำ</a:t>
            </a:r>
            <a:endParaRPr lang="en-GB" sz="21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7" name="สี่เหลี่ยมผืนผ้า 36"/>
          <p:cNvSpPr/>
          <p:nvPr/>
        </p:nvSpPr>
        <p:spPr>
          <a:xfrm>
            <a:off x="425291" y="107129"/>
            <a:ext cx="1261917" cy="47157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xx:xx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8" name="สี่เหลี่ยมผืนผ้า 37"/>
          <p:cNvSpPr/>
          <p:nvPr/>
        </p:nvSpPr>
        <p:spPr>
          <a:xfrm>
            <a:off x="8159900" y="4603402"/>
            <a:ext cx="788802" cy="2869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finish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7" name="สี่เหลี่ยมผืนผ้า 56"/>
          <p:cNvSpPr/>
          <p:nvPr/>
        </p:nvSpPr>
        <p:spPr>
          <a:xfrm>
            <a:off x="395812" y="3623527"/>
            <a:ext cx="2078018" cy="2919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Berodual</a:t>
            </a:r>
            <a:r>
              <a:rPr lang="en-US" sz="1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1 NB</a:t>
            </a:r>
            <a:endParaRPr lang="en-GB" sz="16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9" name="สี่เหลี่ยมผืนผ้า 58"/>
          <p:cNvSpPr/>
          <p:nvPr/>
        </p:nvSpPr>
        <p:spPr>
          <a:xfrm>
            <a:off x="395810" y="3867894"/>
            <a:ext cx="2078019" cy="291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Dexamethazone</a:t>
            </a:r>
            <a:r>
              <a:rPr lang="en-GB" sz="1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5 mg</a:t>
            </a:r>
          </a:p>
        </p:txBody>
      </p:sp>
      <p:sp>
        <p:nvSpPr>
          <p:cNvPr id="40" name="สี่เหลี่ยมผืนผ้า 39"/>
          <p:cNvSpPr/>
          <p:nvPr/>
        </p:nvSpPr>
        <p:spPr>
          <a:xfrm>
            <a:off x="641609" y="4302612"/>
            <a:ext cx="1194087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Med</a:t>
            </a:r>
            <a:r>
              <a:rPr lang="en-US" sz="2100" b="1" dirty="0" err="1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ication</a:t>
            </a:r>
            <a:endParaRPr lang="en-GB" sz="21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1" name="สี่เหลี่ยมผืนผ้า 40"/>
          <p:cNvSpPr/>
          <p:nvPr/>
        </p:nvSpPr>
        <p:spPr>
          <a:xfrm>
            <a:off x="6994606" y="625633"/>
            <a:ext cx="1908810" cy="1297920"/>
          </a:xfrm>
          <a:prstGeom prst="rect">
            <a:avLst/>
          </a:prstGeom>
          <a:ln w="101600">
            <a:solidFill>
              <a:schemeClr val="bg1">
                <a:lumMod val="50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96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RR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30  </a:t>
            </a:r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92 %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130/80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37.2</a:t>
            </a:r>
          </a:p>
        </p:txBody>
      </p:sp>
      <p:pic>
        <p:nvPicPr>
          <p:cNvPr id="42" name="รูปภาพ 4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r="40131" b="69737"/>
          <a:stretch/>
        </p:blipFill>
        <p:spPr>
          <a:xfrm>
            <a:off x="7091657" y="663501"/>
            <a:ext cx="1397036" cy="345421"/>
          </a:xfrm>
          <a:prstGeom prst="rect">
            <a:avLst/>
          </a:prstGeom>
        </p:spPr>
      </p:pic>
      <p:sp>
        <p:nvSpPr>
          <p:cNvPr id="48" name="สี่เหลี่ยมผืนผ้ามุมมน 47"/>
          <p:cNvSpPr/>
          <p:nvPr/>
        </p:nvSpPr>
        <p:spPr>
          <a:xfrm>
            <a:off x="263819" y="720080"/>
            <a:ext cx="1831739" cy="2772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000" u="sng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แผนการรักษา</a:t>
            </a:r>
            <a:endParaRPr lang="en-US" sz="2000" u="sng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GB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cannula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LPM Keep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GB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 &gt;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92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%</a:t>
            </a:r>
          </a:p>
          <a:p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Berodual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1 NB  15 x 3 then 1 NB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ชม.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Sulbutamol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inhalation  1 NB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ชม.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Dexamethazone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5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mg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IV stat then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6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8" name="สี่เหลี่ยมผืนผ้า 57"/>
          <p:cNvSpPr/>
          <p:nvPr/>
        </p:nvSpPr>
        <p:spPr>
          <a:xfrm>
            <a:off x="395811" y="3332490"/>
            <a:ext cx="2078019" cy="282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Sulbutamol</a:t>
            </a:r>
            <a:r>
              <a:rPr lang="en-GB" sz="1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inhalation 1 NB</a:t>
            </a:r>
            <a:r>
              <a:rPr lang="th-TH" sz="1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GB" sz="16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17937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5" name="ตัวแทนเนื้อหา 3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60" y="2454398"/>
            <a:ext cx="4515480" cy="1093146"/>
          </a:xfrm>
        </p:spPr>
      </p:pic>
      <p:grpSp>
        <p:nvGrpSpPr>
          <p:cNvPr id="4" name="กลุ่ม 3"/>
          <p:cNvGrpSpPr/>
          <p:nvPr/>
        </p:nvGrpSpPr>
        <p:grpSpPr>
          <a:xfrm>
            <a:off x="1" y="-479684"/>
            <a:ext cx="10431371" cy="5600699"/>
            <a:chOff x="0" y="-609599"/>
            <a:chExt cx="13908495" cy="7467598"/>
          </a:xfrm>
        </p:grpSpPr>
        <p:sp>
          <p:nvSpPr>
            <p:cNvPr id="5" name="สามเหลี่ยมมุมฉาก 4"/>
            <p:cNvSpPr/>
            <p:nvPr/>
          </p:nvSpPr>
          <p:spPr>
            <a:xfrm flipH="1" flipV="1">
              <a:off x="5117432" y="-3"/>
              <a:ext cx="7074568" cy="6625389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6" name="สี่เหลี่ยมผืนผ้า 5"/>
            <p:cNvSpPr/>
            <p:nvPr/>
          </p:nvSpPr>
          <p:spPr>
            <a:xfrm>
              <a:off x="0" y="3400926"/>
              <a:ext cx="8454190" cy="3457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สามเหลี่ยมมุมฉาก 6"/>
            <p:cNvSpPr/>
            <p:nvPr/>
          </p:nvSpPr>
          <p:spPr>
            <a:xfrm>
              <a:off x="8438148" y="3400926"/>
              <a:ext cx="3737810" cy="3457073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สี่เหลี่ยมผืนผ้า 7"/>
            <p:cNvSpPr/>
            <p:nvPr/>
          </p:nvSpPr>
          <p:spPr>
            <a:xfrm>
              <a:off x="0" y="3208420"/>
              <a:ext cx="8454190" cy="192506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ลบ 8"/>
            <p:cNvSpPr/>
            <p:nvPr/>
          </p:nvSpPr>
          <p:spPr>
            <a:xfrm rot="2561122">
              <a:off x="6779607" y="4598081"/>
              <a:ext cx="7128888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0" name="สี่เหลี่ยมผืนผ้า 9"/>
            <p:cNvSpPr/>
            <p:nvPr/>
          </p:nvSpPr>
          <p:spPr>
            <a:xfrm>
              <a:off x="0" y="0"/>
              <a:ext cx="8454190" cy="32084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solidFill>
                  <a:srgbClr val="FF99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" name="ลบ 10"/>
            <p:cNvSpPr/>
            <p:nvPr/>
          </p:nvSpPr>
          <p:spPr>
            <a:xfrm rot="5400000">
              <a:off x="6205706" y="1229810"/>
              <a:ext cx="4496966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95" y="540796"/>
            <a:ext cx="1554320" cy="595701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4" y="543463"/>
            <a:ext cx="1554320" cy="595700"/>
          </a:xfrm>
          <a:prstGeom prst="rect">
            <a:avLst/>
          </a:prstGeom>
        </p:spPr>
      </p:pic>
      <p:sp>
        <p:nvSpPr>
          <p:cNvPr id="21" name="สี่เหลี่ยมผืนผ้า 20"/>
          <p:cNvSpPr/>
          <p:nvPr/>
        </p:nvSpPr>
        <p:spPr>
          <a:xfrm>
            <a:off x="4708379" y="432266"/>
            <a:ext cx="1391993" cy="493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</a:t>
            </a:r>
            <a:r>
              <a:rPr lang="en-GB" sz="1500" b="1" dirty="0">
                <a:solidFill>
                  <a:srgbClr val="FF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N C S</a:t>
            </a:r>
          </a:p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  </a:t>
            </a:r>
            <a:r>
              <a:rPr lang="en-GB" sz="15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HOSPITAL</a:t>
            </a:r>
          </a:p>
        </p:txBody>
      </p:sp>
      <p:pic>
        <p:nvPicPr>
          <p:cNvPr id="22" name="ตัวแทนเนื้อหา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7" t="11296" r="28100" b="11192"/>
          <a:stretch/>
        </p:blipFill>
        <p:spPr>
          <a:xfrm>
            <a:off x="6554450" y="1618940"/>
            <a:ext cx="1236689" cy="2529591"/>
          </a:xfrm>
          <a:prstGeom prst="rect">
            <a:avLst/>
          </a:prstGeom>
        </p:spPr>
      </p:pic>
      <p:grpSp>
        <p:nvGrpSpPr>
          <p:cNvPr id="23" name="กลุ่ม 22"/>
          <p:cNvGrpSpPr/>
          <p:nvPr/>
        </p:nvGrpSpPr>
        <p:grpSpPr>
          <a:xfrm>
            <a:off x="4169685" y="708527"/>
            <a:ext cx="1470431" cy="2834229"/>
            <a:chOff x="5437981" y="888437"/>
            <a:chExt cx="1965762" cy="3716091"/>
          </a:xfrm>
        </p:grpSpPr>
        <p:pic>
          <p:nvPicPr>
            <p:cNvPr id="24" name="รูปภาพ 2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3" t="12677"/>
            <a:stretch/>
          </p:blipFill>
          <p:spPr>
            <a:xfrm>
              <a:off x="5437981" y="888437"/>
              <a:ext cx="1965762" cy="3716091"/>
            </a:xfrm>
            <a:prstGeom prst="rect">
              <a:avLst/>
            </a:prstGeom>
          </p:spPr>
        </p:pic>
        <p:sp>
          <p:nvSpPr>
            <p:cNvPr id="25" name="สี่เหลี่ยมผืนผ้า 24"/>
            <p:cNvSpPr/>
            <p:nvPr/>
          </p:nvSpPr>
          <p:spPr>
            <a:xfrm>
              <a:off x="6746262" y="1399574"/>
              <a:ext cx="436872" cy="10556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26" name="รูปภาพ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38922" r="23637" b="-3386"/>
          <a:stretch/>
        </p:blipFill>
        <p:spPr>
          <a:xfrm>
            <a:off x="2522303" y="1442888"/>
            <a:ext cx="4412137" cy="2841252"/>
          </a:xfrm>
          <a:prstGeom prst="rect">
            <a:avLst/>
          </a:prstGeom>
        </p:spPr>
      </p:pic>
      <p:sp>
        <p:nvSpPr>
          <p:cNvPr id="27" name="สี่เหลี่ยมผืนผ้า 26"/>
          <p:cNvSpPr/>
          <p:nvPr/>
        </p:nvSpPr>
        <p:spPr>
          <a:xfrm>
            <a:off x="4399123" y="1054604"/>
            <a:ext cx="326789" cy="805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8" name="รูปภาพ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28" y="499419"/>
            <a:ext cx="381626" cy="381626"/>
          </a:xfrm>
          <a:prstGeom prst="rect">
            <a:avLst/>
          </a:prstGeom>
        </p:spPr>
      </p:pic>
      <p:grpSp>
        <p:nvGrpSpPr>
          <p:cNvPr id="31" name="กลุ่ม 30"/>
          <p:cNvGrpSpPr/>
          <p:nvPr/>
        </p:nvGrpSpPr>
        <p:grpSpPr>
          <a:xfrm>
            <a:off x="7515002" y="-36986"/>
            <a:ext cx="1616942" cy="611075"/>
            <a:chOff x="5684307" y="2937004"/>
            <a:chExt cx="5231568" cy="1828800"/>
          </a:xfrm>
        </p:grpSpPr>
        <p:pic>
          <p:nvPicPr>
            <p:cNvPr id="32" name="รูปภาพ 3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3" t="49092" r="8518" b="21369"/>
            <a:stretch/>
          </p:blipFill>
          <p:spPr>
            <a:xfrm>
              <a:off x="5684307" y="2937004"/>
              <a:ext cx="5231568" cy="1828800"/>
            </a:xfrm>
            <a:prstGeom prst="rect">
              <a:avLst/>
            </a:prstGeom>
          </p:spPr>
        </p:pic>
        <p:sp>
          <p:nvSpPr>
            <p:cNvPr id="33" name="สี่เหลี่ยมผืนผ้า 32"/>
            <p:cNvSpPr/>
            <p:nvPr/>
          </p:nvSpPr>
          <p:spPr>
            <a:xfrm>
              <a:off x="7480092" y="3511362"/>
              <a:ext cx="2968053" cy="734519"/>
            </a:xfrm>
            <a:prstGeom prst="rect">
              <a:avLst/>
            </a:prstGeom>
            <a:solidFill>
              <a:srgbClr val="F67E10"/>
            </a:solidFill>
            <a:ln>
              <a:solidFill>
                <a:srgbClr val="F67E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43" name="สี่เหลี่ยมผืนผ้า 42"/>
          <p:cNvSpPr/>
          <p:nvPr/>
        </p:nvSpPr>
        <p:spPr>
          <a:xfrm>
            <a:off x="2355471" y="4307497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Position</a:t>
            </a:r>
            <a:endParaRPr lang="en-GB" sz="24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4" name="สี่เหลี่ยมผืนผ้า 43"/>
          <p:cNvSpPr/>
          <p:nvPr/>
        </p:nvSpPr>
        <p:spPr>
          <a:xfrm>
            <a:off x="3944175" y="4302611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Oxygen</a:t>
            </a:r>
          </a:p>
        </p:txBody>
      </p:sp>
      <p:sp>
        <p:nvSpPr>
          <p:cNvPr id="45" name="สี่เหลี่ยมผืนผ้า 44"/>
          <p:cNvSpPr/>
          <p:nvPr/>
        </p:nvSpPr>
        <p:spPr>
          <a:xfrm>
            <a:off x="901031" y="4302612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Med</a:t>
            </a:r>
          </a:p>
        </p:txBody>
      </p:sp>
      <p:sp>
        <p:nvSpPr>
          <p:cNvPr id="46" name="สี่เหลี่ยมผืนผ้า 45"/>
          <p:cNvSpPr/>
          <p:nvPr/>
        </p:nvSpPr>
        <p:spPr>
          <a:xfrm>
            <a:off x="5537287" y="4315586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v/s</a:t>
            </a:r>
          </a:p>
        </p:txBody>
      </p:sp>
      <p:sp>
        <p:nvSpPr>
          <p:cNvPr id="36" name="สี่เหลี่ยมผืนผ้า 35"/>
          <p:cNvSpPr/>
          <p:nvPr/>
        </p:nvSpPr>
        <p:spPr>
          <a:xfrm>
            <a:off x="7076751" y="4336224"/>
            <a:ext cx="904616" cy="517289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คำแนะนำ</a:t>
            </a:r>
            <a:endParaRPr lang="en-GB" sz="21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7" name="สี่เหลี่ยมผืนผ้า 36"/>
          <p:cNvSpPr/>
          <p:nvPr/>
        </p:nvSpPr>
        <p:spPr>
          <a:xfrm>
            <a:off x="425291" y="107129"/>
            <a:ext cx="1261917" cy="47157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xx:xx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8" name="สี่เหลี่ยมผืนผ้า 37"/>
          <p:cNvSpPr/>
          <p:nvPr/>
        </p:nvSpPr>
        <p:spPr>
          <a:xfrm>
            <a:off x="8159900" y="4603402"/>
            <a:ext cx="788802" cy="2869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finish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4" name="สี่เหลี่ยมผืนผ้า 53"/>
          <p:cNvSpPr/>
          <p:nvPr/>
        </p:nvSpPr>
        <p:spPr>
          <a:xfrm>
            <a:off x="1979712" y="3936896"/>
            <a:ext cx="1608224" cy="291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Semi Prone position</a:t>
            </a:r>
          </a:p>
        </p:txBody>
      </p:sp>
      <p:sp>
        <p:nvSpPr>
          <p:cNvPr id="55" name="สี่เหลี่ยมผืนผ้า 54"/>
          <p:cNvSpPr/>
          <p:nvPr/>
        </p:nvSpPr>
        <p:spPr>
          <a:xfrm>
            <a:off x="1979712" y="3638806"/>
            <a:ext cx="1608224" cy="291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fowler’s position</a:t>
            </a:r>
          </a:p>
        </p:txBody>
      </p:sp>
      <p:sp>
        <p:nvSpPr>
          <p:cNvPr id="39" name="สี่เหลี่ยมผืนผ้า 38"/>
          <p:cNvSpPr/>
          <p:nvPr/>
        </p:nvSpPr>
        <p:spPr>
          <a:xfrm>
            <a:off x="611560" y="4302612"/>
            <a:ext cx="1194087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Med</a:t>
            </a:r>
            <a:r>
              <a:rPr lang="en-US" sz="2100" b="1" dirty="0" err="1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ication</a:t>
            </a:r>
            <a:endParaRPr lang="en-GB" sz="21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สี่เหลี่ยมผืนผ้า 39"/>
          <p:cNvSpPr/>
          <p:nvPr/>
        </p:nvSpPr>
        <p:spPr>
          <a:xfrm>
            <a:off x="6994606" y="625633"/>
            <a:ext cx="1908810" cy="1297920"/>
          </a:xfrm>
          <a:prstGeom prst="rect">
            <a:avLst/>
          </a:prstGeom>
          <a:ln w="101600">
            <a:solidFill>
              <a:schemeClr val="bg1">
                <a:lumMod val="50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96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RR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30  </a:t>
            </a:r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92 %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130/80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37.2</a:t>
            </a:r>
          </a:p>
        </p:txBody>
      </p:sp>
      <p:pic>
        <p:nvPicPr>
          <p:cNvPr id="41" name="รูปภาพ 4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r="40131" b="69737"/>
          <a:stretch/>
        </p:blipFill>
        <p:spPr>
          <a:xfrm>
            <a:off x="7091657" y="663501"/>
            <a:ext cx="1397036" cy="345421"/>
          </a:xfrm>
          <a:prstGeom prst="rect">
            <a:avLst/>
          </a:prstGeom>
        </p:spPr>
      </p:pic>
      <p:sp>
        <p:nvSpPr>
          <p:cNvPr id="42" name="สี่เหลี่ยมผืนผ้ามุมมน 41"/>
          <p:cNvSpPr/>
          <p:nvPr/>
        </p:nvSpPr>
        <p:spPr>
          <a:xfrm>
            <a:off x="263819" y="720080"/>
            <a:ext cx="1831739" cy="2772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000" u="sng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แผนการรักษา</a:t>
            </a:r>
            <a:endParaRPr lang="en-US" sz="2000" u="sng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GB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cannula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LPM Keep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GB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 &gt;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92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%</a:t>
            </a:r>
          </a:p>
          <a:p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Berodual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1 NB  15 x 3 then 1 NB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ชม.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Sulbutamol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inhalation  1 NB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ชม.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Dexamethazone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5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mg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IV stat then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6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6" name="สี่เหลี่ยมผืนผ้า 55"/>
          <p:cNvSpPr/>
          <p:nvPr/>
        </p:nvSpPr>
        <p:spPr>
          <a:xfrm>
            <a:off x="1980634" y="3364752"/>
            <a:ext cx="1608224" cy="291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Prone position</a:t>
            </a:r>
          </a:p>
        </p:txBody>
      </p:sp>
    </p:spTree>
    <p:extLst>
      <p:ext uri="{BB962C8B-B14F-4D97-AF65-F5344CB8AC3E}">
        <p14:creationId xmlns:p14="http://schemas.microsoft.com/office/powerpoint/2010/main" val="1447745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/>
          <p:cNvSpPr/>
          <p:nvPr/>
        </p:nvSpPr>
        <p:spPr>
          <a:xfrm>
            <a:off x="0" y="20538"/>
            <a:ext cx="9144000" cy="51435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" y="-1"/>
            <a:ext cx="4408265" cy="2909455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90" y="0"/>
            <a:ext cx="4408265" cy="2909455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3383500" y="1454726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633382" y="1579418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76">
            <a:off x="8179997" y="4548022"/>
            <a:ext cx="887945" cy="605721"/>
          </a:xfrm>
          <a:prstGeom prst="rect">
            <a:avLst/>
          </a:prstGeom>
        </p:spPr>
      </p:pic>
      <p:sp>
        <p:nvSpPr>
          <p:cNvPr id="15" name="กล่องข้อความ 14"/>
          <p:cNvSpPr txBox="1"/>
          <p:nvPr/>
        </p:nvSpPr>
        <p:spPr>
          <a:xfrm>
            <a:off x="8267701" y="4720593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NEXT</a:t>
            </a:r>
          </a:p>
        </p:txBody>
      </p:sp>
      <p:sp>
        <p:nvSpPr>
          <p:cNvPr id="20" name="วงรี 19"/>
          <p:cNvSpPr/>
          <p:nvPr/>
        </p:nvSpPr>
        <p:spPr>
          <a:xfrm>
            <a:off x="2267744" y="1454726"/>
            <a:ext cx="4492942" cy="756983"/>
          </a:xfrm>
          <a:prstGeom prst="ellipse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องค์ประกอบของโปรแกรม</a:t>
            </a:r>
            <a:endParaRPr lang="en-GB" sz="32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8" name="ตัวเชื่อมต่อตรง 7"/>
          <p:cNvCxnSpPr/>
          <p:nvPr/>
        </p:nvCxnSpPr>
        <p:spPr>
          <a:xfrm>
            <a:off x="4487706" y="2083474"/>
            <a:ext cx="0" cy="48827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ตัวเชื่อมต่อตรง 11"/>
          <p:cNvCxnSpPr/>
          <p:nvPr/>
        </p:nvCxnSpPr>
        <p:spPr>
          <a:xfrm>
            <a:off x="4487706" y="2571750"/>
            <a:ext cx="274859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ตัวเชื่อมต่อตรง 17"/>
          <p:cNvCxnSpPr/>
          <p:nvPr/>
        </p:nvCxnSpPr>
        <p:spPr>
          <a:xfrm>
            <a:off x="1823410" y="2571750"/>
            <a:ext cx="274859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ตัวเชื่อมต่อตรง 15"/>
          <p:cNvCxnSpPr/>
          <p:nvPr/>
        </p:nvCxnSpPr>
        <p:spPr>
          <a:xfrm>
            <a:off x="1823410" y="2571750"/>
            <a:ext cx="0" cy="50405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ตัวเชื่อมต่อตรง 20"/>
          <p:cNvCxnSpPr/>
          <p:nvPr/>
        </p:nvCxnSpPr>
        <p:spPr>
          <a:xfrm>
            <a:off x="7236296" y="2571750"/>
            <a:ext cx="0" cy="50405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ตัวเชื่อมต่อตรง 21"/>
          <p:cNvCxnSpPr/>
          <p:nvPr/>
        </p:nvCxnSpPr>
        <p:spPr>
          <a:xfrm>
            <a:off x="4487706" y="2571750"/>
            <a:ext cx="0" cy="50405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สี่เหลี่ยมผืนผ้ามุมมน 18"/>
          <p:cNvSpPr/>
          <p:nvPr/>
        </p:nvSpPr>
        <p:spPr>
          <a:xfrm>
            <a:off x="912405" y="3121882"/>
            <a:ext cx="1787387" cy="96203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ขั้นนำ</a:t>
            </a:r>
          </a:p>
          <a:p>
            <a:pPr algn="ctr"/>
            <a:r>
              <a:rPr lang="en-GB" sz="20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Pre - Brief</a:t>
            </a:r>
          </a:p>
        </p:txBody>
      </p:sp>
      <p:sp>
        <p:nvSpPr>
          <p:cNvPr id="23" name="สี่เหลี่ยมผืนผ้ามุมมน 22"/>
          <p:cNvSpPr/>
          <p:nvPr/>
        </p:nvSpPr>
        <p:spPr>
          <a:xfrm>
            <a:off x="3576701" y="3121882"/>
            <a:ext cx="1787387" cy="96203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ขั้นปฏิบัติ</a:t>
            </a:r>
          </a:p>
          <a:p>
            <a:pPr algn="ctr"/>
            <a:r>
              <a:rPr lang="en-GB" sz="20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Scenario</a:t>
            </a:r>
          </a:p>
        </p:txBody>
      </p:sp>
      <p:sp>
        <p:nvSpPr>
          <p:cNvPr id="24" name="สี่เหลี่ยมผืนผ้ามุมมน 23"/>
          <p:cNvSpPr/>
          <p:nvPr/>
        </p:nvSpPr>
        <p:spPr>
          <a:xfrm>
            <a:off x="6336962" y="3121882"/>
            <a:ext cx="1787387" cy="96203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ขั้นสรุป</a:t>
            </a:r>
          </a:p>
          <a:p>
            <a:pPr algn="ctr"/>
            <a:r>
              <a:rPr lang="en-GB" sz="20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Debrief</a:t>
            </a:r>
          </a:p>
        </p:txBody>
      </p:sp>
      <p:sp>
        <p:nvSpPr>
          <p:cNvPr id="2" name="กล่องข้อความ 1"/>
          <p:cNvSpPr txBox="1"/>
          <p:nvPr/>
        </p:nvSpPr>
        <p:spPr>
          <a:xfrm>
            <a:off x="1619672" y="374606"/>
            <a:ext cx="6192688" cy="846386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thaiDist"/>
            <a:endParaRPr lang="th-TH" sz="105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thaiDist"/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การเรียนรู้เรื่องโรคปอดอุดกั้นเรื้อรัง  ด้วยโปรแกรม </a:t>
            </a:r>
            <a:r>
              <a:rPr lang="en-GB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NCS Online</a:t>
            </a:r>
            <a:endParaRPr lang="th-TH" sz="28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thaiDist"/>
            <a:endParaRPr lang="en-GB" sz="105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3005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5" name="ตัวแทนเนื้อหา 3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60" y="2454398"/>
            <a:ext cx="4515480" cy="1093146"/>
          </a:xfrm>
        </p:spPr>
      </p:pic>
      <p:grpSp>
        <p:nvGrpSpPr>
          <p:cNvPr id="4" name="กลุ่ม 3"/>
          <p:cNvGrpSpPr/>
          <p:nvPr/>
        </p:nvGrpSpPr>
        <p:grpSpPr>
          <a:xfrm>
            <a:off x="1" y="-479684"/>
            <a:ext cx="10431371" cy="5600699"/>
            <a:chOff x="0" y="-609599"/>
            <a:chExt cx="13908495" cy="7467598"/>
          </a:xfrm>
        </p:grpSpPr>
        <p:sp>
          <p:nvSpPr>
            <p:cNvPr id="5" name="สามเหลี่ยมมุมฉาก 4"/>
            <p:cNvSpPr/>
            <p:nvPr/>
          </p:nvSpPr>
          <p:spPr>
            <a:xfrm flipH="1" flipV="1">
              <a:off x="5117432" y="-3"/>
              <a:ext cx="7074568" cy="6625389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6" name="สี่เหลี่ยมผืนผ้า 5"/>
            <p:cNvSpPr/>
            <p:nvPr/>
          </p:nvSpPr>
          <p:spPr>
            <a:xfrm>
              <a:off x="0" y="3400926"/>
              <a:ext cx="8454190" cy="3457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สามเหลี่ยมมุมฉาก 6"/>
            <p:cNvSpPr/>
            <p:nvPr/>
          </p:nvSpPr>
          <p:spPr>
            <a:xfrm>
              <a:off x="8438148" y="3400926"/>
              <a:ext cx="3737810" cy="3457073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สี่เหลี่ยมผืนผ้า 7"/>
            <p:cNvSpPr/>
            <p:nvPr/>
          </p:nvSpPr>
          <p:spPr>
            <a:xfrm>
              <a:off x="0" y="3208420"/>
              <a:ext cx="8454190" cy="192506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ลบ 8"/>
            <p:cNvSpPr/>
            <p:nvPr/>
          </p:nvSpPr>
          <p:spPr>
            <a:xfrm rot="2561122">
              <a:off x="6779607" y="4598081"/>
              <a:ext cx="7128888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0" name="สี่เหลี่ยมผืนผ้า 9"/>
            <p:cNvSpPr/>
            <p:nvPr/>
          </p:nvSpPr>
          <p:spPr>
            <a:xfrm>
              <a:off x="0" y="0"/>
              <a:ext cx="8454190" cy="32084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solidFill>
                  <a:srgbClr val="FF99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" name="ลบ 10"/>
            <p:cNvSpPr/>
            <p:nvPr/>
          </p:nvSpPr>
          <p:spPr>
            <a:xfrm rot="5400000">
              <a:off x="6205706" y="1229810"/>
              <a:ext cx="4496966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95" y="540796"/>
            <a:ext cx="1554320" cy="595701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4" y="543463"/>
            <a:ext cx="1554320" cy="595700"/>
          </a:xfrm>
          <a:prstGeom prst="rect">
            <a:avLst/>
          </a:prstGeom>
        </p:spPr>
      </p:pic>
      <p:sp>
        <p:nvSpPr>
          <p:cNvPr id="21" name="สี่เหลี่ยมผืนผ้า 20"/>
          <p:cNvSpPr/>
          <p:nvPr/>
        </p:nvSpPr>
        <p:spPr>
          <a:xfrm>
            <a:off x="4708379" y="432266"/>
            <a:ext cx="1391993" cy="493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</a:t>
            </a:r>
            <a:r>
              <a:rPr lang="en-GB" sz="1500" b="1" dirty="0">
                <a:solidFill>
                  <a:srgbClr val="FF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N C S</a:t>
            </a:r>
          </a:p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  </a:t>
            </a:r>
            <a:r>
              <a:rPr lang="en-GB" sz="15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HOSPITAL</a:t>
            </a:r>
          </a:p>
        </p:txBody>
      </p:sp>
      <p:pic>
        <p:nvPicPr>
          <p:cNvPr id="22" name="ตัวแทนเนื้อหา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7" t="11296" r="28100" b="11192"/>
          <a:stretch/>
        </p:blipFill>
        <p:spPr>
          <a:xfrm>
            <a:off x="6554450" y="1618940"/>
            <a:ext cx="1236689" cy="2529591"/>
          </a:xfrm>
          <a:prstGeom prst="rect">
            <a:avLst/>
          </a:prstGeom>
        </p:spPr>
      </p:pic>
      <p:grpSp>
        <p:nvGrpSpPr>
          <p:cNvPr id="23" name="กลุ่ม 22"/>
          <p:cNvGrpSpPr/>
          <p:nvPr/>
        </p:nvGrpSpPr>
        <p:grpSpPr>
          <a:xfrm>
            <a:off x="4169685" y="708527"/>
            <a:ext cx="1470431" cy="2834229"/>
            <a:chOff x="5437981" y="888437"/>
            <a:chExt cx="1965762" cy="3716091"/>
          </a:xfrm>
        </p:grpSpPr>
        <p:pic>
          <p:nvPicPr>
            <p:cNvPr id="24" name="รูปภาพ 2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3" t="12677"/>
            <a:stretch/>
          </p:blipFill>
          <p:spPr>
            <a:xfrm>
              <a:off x="5437981" y="888437"/>
              <a:ext cx="1965762" cy="3716091"/>
            </a:xfrm>
            <a:prstGeom prst="rect">
              <a:avLst/>
            </a:prstGeom>
          </p:spPr>
        </p:pic>
        <p:sp>
          <p:nvSpPr>
            <p:cNvPr id="25" name="สี่เหลี่ยมผืนผ้า 24"/>
            <p:cNvSpPr/>
            <p:nvPr/>
          </p:nvSpPr>
          <p:spPr>
            <a:xfrm>
              <a:off x="6746262" y="1399574"/>
              <a:ext cx="436872" cy="10556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26" name="รูปภาพ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38922" r="23637" b="-3386"/>
          <a:stretch/>
        </p:blipFill>
        <p:spPr>
          <a:xfrm>
            <a:off x="2522303" y="1442888"/>
            <a:ext cx="4412137" cy="2841252"/>
          </a:xfrm>
          <a:prstGeom prst="rect">
            <a:avLst/>
          </a:prstGeom>
        </p:spPr>
      </p:pic>
      <p:sp>
        <p:nvSpPr>
          <p:cNvPr id="27" name="สี่เหลี่ยมผืนผ้า 26"/>
          <p:cNvSpPr/>
          <p:nvPr/>
        </p:nvSpPr>
        <p:spPr>
          <a:xfrm>
            <a:off x="4399123" y="1054604"/>
            <a:ext cx="326789" cy="805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8" name="รูปภาพ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28" y="499419"/>
            <a:ext cx="381626" cy="381626"/>
          </a:xfrm>
          <a:prstGeom prst="rect">
            <a:avLst/>
          </a:prstGeom>
        </p:spPr>
      </p:pic>
      <p:grpSp>
        <p:nvGrpSpPr>
          <p:cNvPr id="31" name="กลุ่ม 30"/>
          <p:cNvGrpSpPr/>
          <p:nvPr/>
        </p:nvGrpSpPr>
        <p:grpSpPr>
          <a:xfrm>
            <a:off x="7515002" y="-36986"/>
            <a:ext cx="1616942" cy="611075"/>
            <a:chOff x="5684307" y="2937004"/>
            <a:chExt cx="5231568" cy="1828800"/>
          </a:xfrm>
        </p:grpSpPr>
        <p:pic>
          <p:nvPicPr>
            <p:cNvPr id="32" name="รูปภาพ 3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3" t="49092" r="8518" b="21369"/>
            <a:stretch/>
          </p:blipFill>
          <p:spPr>
            <a:xfrm>
              <a:off x="5684307" y="2937004"/>
              <a:ext cx="5231568" cy="1828800"/>
            </a:xfrm>
            <a:prstGeom prst="rect">
              <a:avLst/>
            </a:prstGeom>
          </p:spPr>
        </p:pic>
        <p:sp>
          <p:nvSpPr>
            <p:cNvPr id="33" name="สี่เหลี่ยมผืนผ้า 32"/>
            <p:cNvSpPr/>
            <p:nvPr/>
          </p:nvSpPr>
          <p:spPr>
            <a:xfrm>
              <a:off x="7480092" y="3511362"/>
              <a:ext cx="2968053" cy="734519"/>
            </a:xfrm>
            <a:prstGeom prst="rect">
              <a:avLst/>
            </a:prstGeom>
            <a:solidFill>
              <a:srgbClr val="F67E10"/>
            </a:solidFill>
            <a:ln>
              <a:solidFill>
                <a:srgbClr val="F67E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43" name="สี่เหลี่ยมผืนผ้า 42"/>
          <p:cNvSpPr/>
          <p:nvPr/>
        </p:nvSpPr>
        <p:spPr>
          <a:xfrm>
            <a:off x="2355471" y="4307497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Position</a:t>
            </a:r>
            <a:endParaRPr lang="en-GB" sz="24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4" name="สี่เหลี่ยมผืนผ้า 43"/>
          <p:cNvSpPr/>
          <p:nvPr/>
        </p:nvSpPr>
        <p:spPr>
          <a:xfrm>
            <a:off x="3944175" y="4302611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Oxygen</a:t>
            </a:r>
          </a:p>
        </p:txBody>
      </p:sp>
      <p:sp>
        <p:nvSpPr>
          <p:cNvPr id="45" name="สี่เหลี่ยมผืนผ้า 44"/>
          <p:cNvSpPr/>
          <p:nvPr/>
        </p:nvSpPr>
        <p:spPr>
          <a:xfrm>
            <a:off x="901031" y="4302612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Med</a:t>
            </a:r>
          </a:p>
        </p:txBody>
      </p:sp>
      <p:sp>
        <p:nvSpPr>
          <p:cNvPr id="46" name="สี่เหลี่ยมผืนผ้า 45"/>
          <p:cNvSpPr/>
          <p:nvPr/>
        </p:nvSpPr>
        <p:spPr>
          <a:xfrm>
            <a:off x="5537287" y="4315586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v/s</a:t>
            </a:r>
          </a:p>
        </p:txBody>
      </p:sp>
      <p:sp>
        <p:nvSpPr>
          <p:cNvPr id="36" name="สี่เหลี่ยมผืนผ้า 35"/>
          <p:cNvSpPr/>
          <p:nvPr/>
        </p:nvSpPr>
        <p:spPr>
          <a:xfrm>
            <a:off x="7076751" y="4336224"/>
            <a:ext cx="904616" cy="517289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คำแนะนำ</a:t>
            </a:r>
            <a:endParaRPr lang="en-GB" sz="21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7" name="สี่เหลี่ยมผืนผ้า 36"/>
          <p:cNvSpPr/>
          <p:nvPr/>
        </p:nvSpPr>
        <p:spPr>
          <a:xfrm>
            <a:off x="425291" y="107129"/>
            <a:ext cx="1261917" cy="47157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xx:xx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8" name="สี่เหลี่ยมผืนผ้า 37"/>
          <p:cNvSpPr/>
          <p:nvPr/>
        </p:nvSpPr>
        <p:spPr>
          <a:xfrm>
            <a:off x="8159900" y="4603402"/>
            <a:ext cx="788802" cy="2869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finish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9" name="สี่เหลี่ยมผืนผ้า 38"/>
          <p:cNvSpPr/>
          <p:nvPr/>
        </p:nvSpPr>
        <p:spPr>
          <a:xfrm>
            <a:off x="3491880" y="3034043"/>
            <a:ext cx="1787266" cy="291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GB" sz="1600" b="1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GB" sz="1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mask with bag </a:t>
            </a:r>
          </a:p>
        </p:txBody>
      </p:sp>
      <p:sp>
        <p:nvSpPr>
          <p:cNvPr id="40" name="สี่เหลี่ยมผืนผ้า 39"/>
          <p:cNvSpPr/>
          <p:nvPr/>
        </p:nvSpPr>
        <p:spPr>
          <a:xfrm>
            <a:off x="3490135" y="3354022"/>
            <a:ext cx="1775202" cy="291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Simple mask</a:t>
            </a:r>
          </a:p>
        </p:txBody>
      </p:sp>
      <p:sp>
        <p:nvSpPr>
          <p:cNvPr id="41" name="สี่เหลี่ยมผืนผ้า 40"/>
          <p:cNvSpPr/>
          <p:nvPr/>
        </p:nvSpPr>
        <p:spPr>
          <a:xfrm>
            <a:off x="3490266" y="3650476"/>
            <a:ext cx="1773422" cy="291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Oxygen Cannula 3 LPM</a:t>
            </a:r>
          </a:p>
        </p:txBody>
      </p:sp>
      <p:sp>
        <p:nvSpPr>
          <p:cNvPr id="42" name="สี่เหลี่ยมผืนผ้า 41"/>
          <p:cNvSpPr/>
          <p:nvPr/>
        </p:nvSpPr>
        <p:spPr>
          <a:xfrm>
            <a:off x="3504814" y="3979251"/>
            <a:ext cx="1780682" cy="291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Oxygen Cannula 6 LPM</a:t>
            </a:r>
          </a:p>
        </p:txBody>
      </p:sp>
      <p:sp>
        <p:nvSpPr>
          <p:cNvPr id="50" name="สี่เหลี่ยมผืนผ้า 49"/>
          <p:cNvSpPr/>
          <p:nvPr/>
        </p:nvSpPr>
        <p:spPr>
          <a:xfrm>
            <a:off x="611560" y="4302612"/>
            <a:ext cx="1194087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Med</a:t>
            </a:r>
            <a:r>
              <a:rPr lang="en-US" sz="2100" b="1" dirty="0" err="1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ication</a:t>
            </a:r>
            <a:endParaRPr lang="en-GB" sz="21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1" name="สี่เหลี่ยมผืนผ้า 50"/>
          <p:cNvSpPr/>
          <p:nvPr/>
        </p:nvSpPr>
        <p:spPr>
          <a:xfrm>
            <a:off x="6994606" y="625633"/>
            <a:ext cx="1908810" cy="1297920"/>
          </a:xfrm>
          <a:prstGeom prst="rect">
            <a:avLst/>
          </a:prstGeom>
          <a:ln w="101600">
            <a:solidFill>
              <a:schemeClr val="bg1">
                <a:lumMod val="50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96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RR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30  </a:t>
            </a:r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92 %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130/80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37.2</a:t>
            </a:r>
          </a:p>
        </p:txBody>
      </p:sp>
      <p:pic>
        <p:nvPicPr>
          <p:cNvPr id="52" name="รูปภาพ 5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r="40131" b="69737"/>
          <a:stretch/>
        </p:blipFill>
        <p:spPr>
          <a:xfrm>
            <a:off x="7091657" y="663501"/>
            <a:ext cx="1397036" cy="345421"/>
          </a:xfrm>
          <a:prstGeom prst="rect">
            <a:avLst/>
          </a:prstGeom>
        </p:spPr>
      </p:pic>
      <p:sp>
        <p:nvSpPr>
          <p:cNvPr id="48" name="สี่เหลี่ยมผืนผ้ามุมมน 47"/>
          <p:cNvSpPr/>
          <p:nvPr/>
        </p:nvSpPr>
        <p:spPr>
          <a:xfrm>
            <a:off x="263819" y="720080"/>
            <a:ext cx="1831739" cy="2772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000" u="sng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แผนการรักษา</a:t>
            </a:r>
            <a:endParaRPr lang="en-US" sz="2000" u="sng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GB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cannula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LPM Keep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GB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 &gt;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92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%</a:t>
            </a:r>
          </a:p>
          <a:p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Berodual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1 NB  15 x 3 then 1 NB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ชม.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Sulbutamol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inhalation  1 NB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ชม.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Dexamethazone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5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mg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IV stat then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6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8789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FE5E-1314-4BBB-B933-6772AE93C28D}" type="slidenum">
              <a:rPr lang="th-TH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21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ตัวแทนเนื้อหา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60" y="2454398"/>
            <a:ext cx="4515480" cy="10931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กลุ่ม 5"/>
          <p:cNvGrpSpPr/>
          <p:nvPr/>
        </p:nvGrpSpPr>
        <p:grpSpPr>
          <a:xfrm>
            <a:off x="1" y="-479684"/>
            <a:ext cx="10431371" cy="5600699"/>
            <a:chOff x="0" y="-609599"/>
            <a:chExt cx="13908495" cy="7467598"/>
          </a:xfrm>
        </p:grpSpPr>
        <p:sp>
          <p:nvSpPr>
            <p:cNvPr id="7" name="สามเหลี่ยมมุมฉาก 6"/>
            <p:cNvSpPr/>
            <p:nvPr/>
          </p:nvSpPr>
          <p:spPr>
            <a:xfrm flipH="1" flipV="1">
              <a:off x="5117432" y="-3"/>
              <a:ext cx="7074568" cy="6625389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สี่เหลี่ยมผืนผ้า 7"/>
            <p:cNvSpPr/>
            <p:nvPr/>
          </p:nvSpPr>
          <p:spPr>
            <a:xfrm>
              <a:off x="0" y="3400926"/>
              <a:ext cx="8454190" cy="3457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สามเหลี่ยมมุมฉาก 8"/>
            <p:cNvSpPr/>
            <p:nvPr/>
          </p:nvSpPr>
          <p:spPr>
            <a:xfrm>
              <a:off x="8438148" y="3400926"/>
              <a:ext cx="3737810" cy="3457073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0" name="สี่เหลี่ยมผืนผ้า 9"/>
            <p:cNvSpPr/>
            <p:nvPr/>
          </p:nvSpPr>
          <p:spPr>
            <a:xfrm>
              <a:off x="0" y="3208420"/>
              <a:ext cx="8454190" cy="192506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" name="ลบ 10"/>
            <p:cNvSpPr/>
            <p:nvPr/>
          </p:nvSpPr>
          <p:spPr>
            <a:xfrm rot="2561122">
              <a:off x="6779607" y="4598081"/>
              <a:ext cx="7128888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0" y="0"/>
              <a:ext cx="8454190" cy="32084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solidFill>
                  <a:srgbClr val="FF99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3" name="ลบ 12"/>
            <p:cNvSpPr/>
            <p:nvPr/>
          </p:nvSpPr>
          <p:spPr>
            <a:xfrm rot="5400000">
              <a:off x="6205706" y="1229810"/>
              <a:ext cx="4496966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95" y="540796"/>
            <a:ext cx="1554320" cy="595701"/>
          </a:xfrm>
          <a:prstGeom prst="rect">
            <a:avLst/>
          </a:prstGeom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4" y="543463"/>
            <a:ext cx="1554320" cy="595700"/>
          </a:xfrm>
          <a:prstGeom prst="rect">
            <a:avLst/>
          </a:prstGeom>
        </p:spPr>
      </p:pic>
      <p:sp>
        <p:nvSpPr>
          <p:cNvPr id="16" name="สี่เหลี่ยมผืนผ้า 15"/>
          <p:cNvSpPr/>
          <p:nvPr/>
        </p:nvSpPr>
        <p:spPr>
          <a:xfrm>
            <a:off x="4708379" y="432266"/>
            <a:ext cx="1391993" cy="493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</a:t>
            </a:r>
            <a:r>
              <a:rPr lang="en-GB" sz="1500" b="1" dirty="0">
                <a:solidFill>
                  <a:srgbClr val="FF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N C S</a:t>
            </a:r>
          </a:p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  </a:t>
            </a:r>
            <a:r>
              <a:rPr lang="en-GB" sz="15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HOSPITAL</a:t>
            </a:r>
          </a:p>
        </p:txBody>
      </p:sp>
      <p:pic>
        <p:nvPicPr>
          <p:cNvPr id="17" name="ตัวแทนเนื้อหา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7" t="11296" r="28100" b="11192"/>
          <a:stretch/>
        </p:blipFill>
        <p:spPr>
          <a:xfrm>
            <a:off x="6554450" y="1618940"/>
            <a:ext cx="1236689" cy="2529591"/>
          </a:xfrm>
          <a:prstGeom prst="rect">
            <a:avLst/>
          </a:prstGeom>
        </p:spPr>
      </p:pic>
      <p:grpSp>
        <p:nvGrpSpPr>
          <p:cNvPr id="18" name="กลุ่ม 17"/>
          <p:cNvGrpSpPr/>
          <p:nvPr/>
        </p:nvGrpSpPr>
        <p:grpSpPr>
          <a:xfrm>
            <a:off x="4169685" y="708527"/>
            <a:ext cx="1470431" cy="2834229"/>
            <a:chOff x="5437981" y="888437"/>
            <a:chExt cx="1965762" cy="3716091"/>
          </a:xfrm>
        </p:grpSpPr>
        <p:pic>
          <p:nvPicPr>
            <p:cNvPr id="19" name="รูปภาพ 1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3" t="12677"/>
            <a:stretch/>
          </p:blipFill>
          <p:spPr>
            <a:xfrm>
              <a:off x="5437981" y="888437"/>
              <a:ext cx="1965762" cy="3716091"/>
            </a:xfrm>
            <a:prstGeom prst="rect">
              <a:avLst/>
            </a:prstGeom>
          </p:spPr>
        </p:pic>
        <p:sp>
          <p:nvSpPr>
            <p:cNvPr id="20" name="สี่เหลี่ยมผืนผ้า 19"/>
            <p:cNvSpPr/>
            <p:nvPr/>
          </p:nvSpPr>
          <p:spPr>
            <a:xfrm>
              <a:off x="6746262" y="1399574"/>
              <a:ext cx="436872" cy="10556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21" name="รูปภาพ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38922" r="23637" b="-3386"/>
          <a:stretch/>
        </p:blipFill>
        <p:spPr>
          <a:xfrm>
            <a:off x="2522303" y="1442888"/>
            <a:ext cx="4412137" cy="2841252"/>
          </a:xfrm>
          <a:prstGeom prst="rect">
            <a:avLst/>
          </a:prstGeom>
        </p:spPr>
      </p:pic>
      <p:sp>
        <p:nvSpPr>
          <p:cNvPr id="22" name="สี่เหลี่ยมผืนผ้า 21"/>
          <p:cNvSpPr/>
          <p:nvPr/>
        </p:nvSpPr>
        <p:spPr>
          <a:xfrm>
            <a:off x="4399123" y="1054604"/>
            <a:ext cx="326789" cy="805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3" name="รูปภาพ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28" y="499419"/>
            <a:ext cx="381626" cy="381626"/>
          </a:xfrm>
          <a:prstGeom prst="rect">
            <a:avLst/>
          </a:prstGeom>
        </p:spPr>
      </p:pic>
      <p:grpSp>
        <p:nvGrpSpPr>
          <p:cNvPr id="24" name="กลุ่ม 23"/>
          <p:cNvGrpSpPr/>
          <p:nvPr/>
        </p:nvGrpSpPr>
        <p:grpSpPr>
          <a:xfrm>
            <a:off x="7515002" y="-36986"/>
            <a:ext cx="1616942" cy="611075"/>
            <a:chOff x="5684307" y="2937004"/>
            <a:chExt cx="5231568" cy="1828800"/>
          </a:xfrm>
        </p:grpSpPr>
        <p:pic>
          <p:nvPicPr>
            <p:cNvPr id="25" name="รูปภาพ 2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3" t="49092" r="8518" b="21369"/>
            <a:stretch/>
          </p:blipFill>
          <p:spPr>
            <a:xfrm>
              <a:off x="5684307" y="2937004"/>
              <a:ext cx="5231568" cy="1828800"/>
            </a:xfrm>
            <a:prstGeom prst="rect">
              <a:avLst/>
            </a:prstGeom>
          </p:spPr>
        </p:pic>
        <p:sp>
          <p:nvSpPr>
            <p:cNvPr id="26" name="สี่เหลี่ยมผืนผ้า 25"/>
            <p:cNvSpPr/>
            <p:nvPr/>
          </p:nvSpPr>
          <p:spPr>
            <a:xfrm>
              <a:off x="7480092" y="3511362"/>
              <a:ext cx="2968053" cy="734519"/>
            </a:xfrm>
            <a:prstGeom prst="rect">
              <a:avLst/>
            </a:prstGeom>
            <a:solidFill>
              <a:srgbClr val="F67E10"/>
            </a:solidFill>
            <a:ln>
              <a:solidFill>
                <a:srgbClr val="F67E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27" name="สี่เหลี่ยมผืนผ้า 26"/>
          <p:cNvSpPr/>
          <p:nvPr/>
        </p:nvSpPr>
        <p:spPr>
          <a:xfrm>
            <a:off x="2355471" y="4307497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Position</a:t>
            </a:r>
            <a:endParaRPr lang="en-GB" sz="24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" name="สี่เหลี่ยมผืนผ้า 27"/>
          <p:cNvSpPr/>
          <p:nvPr/>
        </p:nvSpPr>
        <p:spPr>
          <a:xfrm>
            <a:off x="3944175" y="4302611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Oxygen</a:t>
            </a:r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901031" y="4302612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Med</a:t>
            </a:r>
          </a:p>
        </p:txBody>
      </p:sp>
      <p:sp>
        <p:nvSpPr>
          <p:cNvPr id="30" name="สี่เหลี่ยมผืนผ้า 29"/>
          <p:cNvSpPr/>
          <p:nvPr/>
        </p:nvSpPr>
        <p:spPr>
          <a:xfrm>
            <a:off x="5537287" y="4315586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v/s</a:t>
            </a:r>
          </a:p>
        </p:txBody>
      </p:sp>
      <p:sp>
        <p:nvSpPr>
          <p:cNvPr id="32" name="สี่เหลี่ยมผืนผ้า 31"/>
          <p:cNvSpPr/>
          <p:nvPr/>
        </p:nvSpPr>
        <p:spPr>
          <a:xfrm>
            <a:off x="7039891" y="646171"/>
            <a:ext cx="1908810" cy="1297920"/>
          </a:xfrm>
          <a:prstGeom prst="rect">
            <a:avLst/>
          </a:prstGeom>
          <a:ln w="101600">
            <a:solidFill>
              <a:schemeClr val="bg1">
                <a:lumMod val="50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98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RR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26   </a:t>
            </a:r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95%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120/80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37.0</a:t>
            </a:r>
          </a:p>
        </p:txBody>
      </p:sp>
      <p:pic>
        <p:nvPicPr>
          <p:cNvPr id="33" name="รูปภาพ 3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r="40131" b="69737"/>
          <a:stretch/>
        </p:blipFill>
        <p:spPr>
          <a:xfrm>
            <a:off x="7135404" y="684039"/>
            <a:ext cx="1397036" cy="345421"/>
          </a:xfrm>
          <a:prstGeom prst="rect">
            <a:avLst/>
          </a:prstGeom>
        </p:spPr>
      </p:pic>
      <p:sp>
        <p:nvSpPr>
          <p:cNvPr id="34" name="สี่เหลี่ยมผืนผ้า 33"/>
          <p:cNvSpPr/>
          <p:nvPr/>
        </p:nvSpPr>
        <p:spPr>
          <a:xfrm>
            <a:off x="7076751" y="4336224"/>
            <a:ext cx="904616" cy="517289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คำแนะนำ</a:t>
            </a:r>
            <a:endParaRPr lang="en-GB" sz="21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5" name="สี่เหลี่ยมผืนผ้า 34"/>
          <p:cNvSpPr/>
          <p:nvPr/>
        </p:nvSpPr>
        <p:spPr>
          <a:xfrm>
            <a:off x="425291" y="107129"/>
            <a:ext cx="1261917" cy="47157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xx:xx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6" name="สี่เหลี่ยมผืนผ้า 35"/>
          <p:cNvSpPr/>
          <p:nvPr/>
        </p:nvSpPr>
        <p:spPr>
          <a:xfrm>
            <a:off x="8159900" y="4603402"/>
            <a:ext cx="788802" cy="2869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finish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สี่เหลี่ยมผืนผ้า 39"/>
          <p:cNvSpPr/>
          <p:nvPr/>
        </p:nvSpPr>
        <p:spPr>
          <a:xfrm>
            <a:off x="611560" y="4302612"/>
            <a:ext cx="1194087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Med</a:t>
            </a:r>
            <a:r>
              <a:rPr lang="en-US" sz="2100" b="1" dirty="0" err="1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ication</a:t>
            </a:r>
            <a:endParaRPr lang="en-GB" sz="21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8" name="สี่เหลี่ยมผืนผ้ามุมมน 37"/>
          <p:cNvSpPr/>
          <p:nvPr/>
        </p:nvSpPr>
        <p:spPr>
          <a:xfrm>
            <a:off x="263819" y="720080"/>
            <a:ext cx="1831739" cy="2772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000" u="sng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แผนการรักษา</a:t>
            </a:r>
            <a:endParaRPr lang="en-US" sz="2000" u="sng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GB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cannula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LPM Keep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GB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 &gt;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92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%</a:t>
            </a:r>
          </a:p>
          <a:p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Berodual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1 NB  15 x 3 then 1 NB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ชม.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Sulbutamol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inhalation  1 NB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ชม.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Dexamethazone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5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mg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IV stat then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6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07572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5" name="ตัวแทนเนื้อหา 3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60" y="2454398"/>
            <a:ext cx="4515480" cy="1093146"/>
          </a:xfrm>
        </p:spPr>
      </p:pic>
      <p:grpSp>
        <p:nvGrpSpPr>
          <p:cNvPr id="4" name="กลุ่ม 3"/>
          <p:cNvGrpSpPr/>
          <p:nvPr/>
        </p:nvGrpSpPr>
        <p:grpSpPr>
          <a:xfrm>
            <a:off x="1" y="-479684"/>
            <a:ext cx="10431371" cy="5600699"/>
            <a:chOff x="0" y="-609599"/>
            <a:chExt cx="13908495" cy="7467598"/>
          </a:xfrm>
        </p:grpSpPr>
        <p:sp>
          <p:nvSpPr>
            <p:cNvPr id="5" name="สามเหลี่ยมมุมฉาก 4"/>
            <p:cNvSpPr/>
            <p:nvPr/>
          </p:nvSpPr>
          <p:spPr>
            <a:xfrm flipH="1" flipV="1">
              <a:off x="5117432" y="-3"/>
              <a:ext cx="7074568" cy="6625389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6" name="สี่เหลี่ยมผืนผ้า 5"/>
            <p:cNvSpPr/>
            <p:nvPr/>
          </p:nvSpPr>
          <p:spPr>
            <a:xfrm>
              <a:off x="0" y="3400926"/>
              <a:ext cx="8454190" cy="3457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สามเหลี่ยมมุมฉาก 6"/>
            <p:cNvSpPr/>
            <p:nvPr/>
          </p:nvSpPr>
          <p:spPr>
            <a:xfrm>
              <a:off x="8438148" y="3400926"/>
              <a:ext cx="3737810" cy="3457073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สี่เหลี่ยมผืนผ้า 7"/>
            <p:cNvSpPr/>
            <p:nvPr/>
          </p:nvSpPr>
          <p:spPr>
            <a:xfrm>
              <a:off x="0" y="3208420"/>
              <a:ext cx="8454190" cy="192506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ลบ 8"/>
            <p:cNvSpPr/>
            <p:nvPr/>
          </p:nvSpPr>
          <p:spPr>
            <a:xfrm rot="2561122">
              <a:off x="6779607" y="4598081"/>
              <a:ext cx="7128888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0" name="สี่เหลี่ยมผืนผ้า 9"/>
            <p:cNvSpPr/>
            <p:nvPr/>
          </p:nvSpPr>
          <p:spPr>
            <a:xfrm>
              <a:off x="0" y="0"/>
              <a:ext cx="8454190" cy="32084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solidFill>
                  <a:srgbClr val="FF99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" name="ลบ 10"/>
            <p:cNvSpPr/>
            <p:nvPr/>
          </p:nvSpPr>
          <p:spPr>
            <a:xfrm rot="5400000">
              <a:off x="6205706" y="1229810"/>
              <a:ext cx="4496966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95" y="540796"/>
            <a:ext cx="1554320" cy="595701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4" y="543463"/>
            <a:ext cx="1554320" cy="595700"/>
          </a:xfrm>
          <a:prstGeom prst="rect">
            <a:avLst/>
          </a:prstGeom>
        </p:spPr>
      </p:pic>
      <p:sp>
        <p:nvSpPr>
          <p:cNvPr id="21" name="สี่เหลี่ยมผืนผ้า 20"/>
          <p:cNvSpPr/>
          <p:nvPr/>
        </p:nvSpPr>
        <p:spPr>
          <a:xfrm>
            <a:off x="4708379" y="432266"/>
            <a:ext cx="1391993" cy="493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</a:t>
            </a:r>
            <a:r>
              <a:rPr lang="en-GB" sz="1500" b="1" dirty="0">
                <a:solidFill>
                  <a:srgbClr val="FF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N C S</a:t>
            </a:r>
          </a:p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  </a:t>
            </a:r>
            <a:r>
              <a:rPr lang="en-GB" sz="15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HOSPITAL</a:t>
            </a:r>
          </a:p>
        </p:txBody>
      </p:sp>
      <p:pic>
        <p:nvPicPr>
          <p:cNvPr id="22" name="ตัวแทนเนื้อหา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7" t="11296" r="28100" b="11192"/>
          <a:stretch/>
        </p:blipFill>
        <p:spPr>
          <a:xfrm>
            <a:off x="6554450" y="1618940"/>
            <a:ext cx="1236689" cy="2529591"/>
          </a:xfrm>
          <a:prstGeom prst="rect">
            <a:avLst/>
          </a:prstGeom>
        </p:spPr>
      </p:pic>
      <p:grpSp>
        <p:nvGrpSpPr>
          <p:cNvPr id="23" name="กลุ่ม 22"/>
          <p:cNvGrpSpPr/>
          <p:nvPr/>
        </p:nvGrpSpPr>
        <p:grpSpPr>
          <a:xfrm>
            <a:off x="4169685" y="708527"/>
            <a:ext cx="1470431" cy="2834229"/>
            <a:chOff x="5437981" y="888437"/>
            <a:chExt cx="1965762" cy="3716091"/>
          </a:xfrm>
        </p:grpSpPr>
        <p:pic>
          <p:nvPicPr>
            <p:cNvPr id="24" name="รูปภาพ 2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3" t="12677"/>
            <a:stretch/>
          </p:blipFill>
          <p:spPr>
            <a:xfrm>
              <a:off x="5437981" y="888437"/>
              <a:ext cx="1965762" cy="3716091"/>
            </a:xfrm>
            <a:prstGeom prst="rect">
              <a:avLst/>
            </a:prstGeom>
          </p:spPr>
        </p:pic>
        <p:sp>
          <p:nvSpPr>
            <p:cNvPr id="25" name="สี่เหลี่ยมผืนผ้า 24"/>
            <p:cNvSpPr/>
            <p:nvPr/>
          </p:nvSpPr>
          <p:spPr>
            <a:xfrm>
              <a:off x="6746262" y="1399574"/>
              <a:ext cx="436872" cy="10556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26" name="รูปภาพ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38922" r="23637" b="-3386"/>
          <a:stretch/>
        </p:blipFill>
        <p:spPr>
          <a:xfrm>
            <a:off x="2522303" y="1442888"/>
            <a:ext cx="4412137" cy="2841252"/>
          </a:xfrm>
          <a:prstGeom prst="rect">
            <a:avLst/>
          </a:prstGeom>
        </p:spPr>
      </p:pic>
      <p:sp>
        <p:nvSpPr>
          <p:cNvPr id="27" name="สี่เหลี่ยมผืนผ้า 26"/>
          <p:cNvSpPr/>
          <p:nvPr/>
        </p:nvSpPr>
        <p:spPr>
          <a:xfrm>
            <a:off x="4399123" y="1054604"/>
            <a:ext cx="326789" cy="805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8" name="รูปภาพ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28" y="499419"/>
            <a:ext cx="381626" cy="381626"/>
          </a:xfrm>
          <a:prstGeom prst="rect">
            <a:avLst/>
          </a:prstGeom>
        </p:spPr>
      </p:pic>
      <p:grpSp>
        <p:nvGrpSpPr>
          <p:cNvPr id="31" name="กลุ่ม 30"/>
          <p:cNvGrpSpPr/>
          <p:nvPr/>
        </p:nvGrpSpPr>
        <p:grpSpPr>
          <a:xfrm>
            <a:off x="7515002" y="-36986"/>
            <a:ext cx="1616942" cy="611075"/>
            <a:chOff x="5684307" y="2937004"/>
            <a:chExt cx="5231568" cy="1828800"/>
          </a:xfrm>
        </p:grpSpPr>
        <p:pic>
          <p:nvPicPr>
            <p:cNvPr id="32" name="รูปภาพ 3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3" t="49092" r="8518" b="21369"/>
            <a:stretch/>
          </p:blipFill>
          <p:spPr>
            <a:xfrm>
              <a:off x="5684307" y="2937004"/>
              <a:ext cx="5231568" cy="1828800"/>
            </a:xfrm>
            <a:prstGeom prst="rect">
              <a:avLst/>
            </a:prstGeom>
          </p:spPr>
        </p:pic>
        <p:sp>
          <p:nvSpPr>
            <p:cNvPr id="33" name="สี่เหลี่ยมผืนผ้า 32"/>
            <p:cNvSpPr/>
            <p:nvPr/>
          </p:nvSpPr>
          <p:spPr>
            <a:xfrm>
              <a:off x="7480092" y="3511362"/>
              <a:ext cx="2968053" cy="734519"/>
            </a:xfrm>
            <a:prstGeom prst="rect">
              <a:avLst/>
            </a:prstGeom>
            <a:solidFill>
              <a:srgbClr val="F67E10"/>
            </a:solidFill>
            <a:ln>
              <a:solidFill>
                <a:srgbClr val="F67E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43" name="สี่เหลี่ยมผืนผ้า 42"/>
          <p:cNvSpPr/>
          <p:nvPr/>
        </p:nvSpPr>
        <p:spPr>
          <a:xfrm>
            <a:off x="2355471" y="4307497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Position</a:t>
            </a:r>
            <a:endParaRPr lang="en-GB" sz="24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4" name="สี่เหลี่ยมผืนผ้า 43"/>
          <p:cNvSpPr/>
          <p:nvPr/>
        </p:nvSpPr>
        <p:spPr>
          <a:xfrm>
            <a:off x="3944175" y="4302611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Oxygen</a:t>
            </a:r>
          </a:p>
        </p:txBody>
      </p:sp>
      <p:sp>
        <p:nvSpPr>
          <p:cNvPr id="45" name="สี่เหลี่ยมผืนผ้า 44"/>
          <p:cNvSpPr/>
          <p:nvPr/>
        </p:nvSpPr>
        <p:spPr>
          <a:xfrm>
            <a:off x="901031" y="4302612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Med</a:t>
            </a:r>
          </a:p>
        </p:txBody>
      </p:sp>
      <p:sp>
        <p:nvSpPr>
          <p:cNvPr id="46" name="สี่เหลี่ยมผืนผ้า 45"/>
          <p:cNvSpPr/>
          <p:nvPr/>
        </p:nvSpPr>
        <p:spPr>
          <a:xfrm>
            <a:off x="5537287" y="4315586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v/s</a:t>
            </a:r>
          </a:p>
        </p:txBody>
      </p:sp>
      <p:sp>
        <p:nvSpPr>
          <p:cNvPr id="48" name="สี่เหลี่ยมผืนผ้า 47"/>
          <p:cNvSpPr/>
          <p:nvPr/>
        </p:nvSpPr>
        <p:spPr>
          <a:xfrm>
            <a:off x="7039891" y="646171"/>
            <a:ext cx="1908810" cy="1297920"/>
          </a:xfrm>
          <a:prstGeom prst="rect">
            <a:avLst/>
          </a:prstGeom>
          <a:ln w="101600">
            <a:solidFill>
              <a:schemeClr val="bg1">
                <a:lumMod val="50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98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RR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26   </a:t>
            </a:r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96%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120/80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37.0</a:t>
            </a:r>
          </a:p>
        </p:txBody>
      </p:sp>
      <p:pic>
        <p:nvPicPr>
          <p:cNvPr id="49" name="รูปภาพ 4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r="40131" b="69737"/>
          <a:stretch/>
        </p:blipFill>
        <p:spPr>
          <a:xfrm>
            <a:off x="7135404" y="684039"/>
            <a:ext cx="1397036" cy="345421"/>
          </a:xfrm>
          <a:prstGeom prst="rect">
            <a:avLst/>
          </a:prstGeom>
        </p:spPr>
      </p:pic>
      <p:sp>
        <p:nvSpPr>
          <p:cNvPr id="36" name="สี่เหลี่ยมผืนผ้า 35"/>
          <p:cNvSpPr/>
          <p:nvPr/>
        </p:nvSpPr>
        <p:spPr>
          <a:xfrm>
            <a:off x="7076751" y="4336224"/>
            <a:ext cx="904616" cy="517289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คำแนะนำ</a:t>
            </a:r>
            <a:endParaRPr lang="en-GB" sz="21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7" name="สี่เหลี่ยมผืนผ้า 36"/>
          <p:cNvSpPr/>
          <p:nvPr/>
        </p:nvSpPr>
        <p:spPr>
          <a:xfrm>
            <a:off x="425291" y="107129"/>
            <a:ext cx="1261917" cy="47157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xx:xx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8" name="สี่เหลี่ยมผืนผ้า 37"/>
          <p:cNvSpPr/>
          <p:nvPr/>
        </p:nvSpPr>
        <p:spPr>
          <a:xfrm>
            <a:off x="8159900" y="4603402"/>
            <a:ext cx="788802" cy="2869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finish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0" name="สี่เหลี่ยมผืนผ้า 49"/>
          <p:cNvSpPr/>
          <p:nvPr/>
        </p:nvSpPr>
        <p:spPr>
          <a:xfrm>
            <a:off x="611560" y="4302612"/>
            <a:ext cx="1194087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Med</a:t>
            </a:r>
            <a:r>
              <a:rPr lang="en-US" sz="2100" b="1" dirty="0" err="1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ication</a:t>
            </a:r>
            <a:endParaRPr lang="en-GB" sz="21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สี่เหลี่ยมผืนผ้ามุมมน 39"/>
          <p:cNvSpPr/>
          <p:nvPr/>
        </p:nvSpPr>
        <p:spPr>
          <a:xfrm>
            <a:off x="263819" y="720080"/>
            <a:ext cx="1831739" cy="2772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000" u="sng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แผนการรักษา</a:t>
            </a:r>
            <a:endParaRPr lang="en-US" sz="2000" u="sng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GB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cannula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LPM Keep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GB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 &gt;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92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%</a:t>
            </a:r>
          </a:p>
          <a:p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Berodual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1 NB  15 x 3 then 1 NB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ชม.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Sulbutamol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inhalation  1 NB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ชม.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Dexamethazone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5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mg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IV stat then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6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7" name="รูปภาพ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15" y="160369"/>
            <a:ext cx="4496498" cy="4217840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4" y="1968602"/>
            <a:ext cx="1322831" cy="289248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84028" y="700911"/>
            <a:ext cx="40520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</a:t>
            </a:r>
            <a:r>
              <a:rPr lang="th-TH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แนะนำผู้ป่วยให้หลีกเลี่ยงที่กระตุ้นที่จะต้องให้เกิดอาการหอบ เช่น หลีกเลี่ยงการสูบบุหรี่และยาเส้น  หลีกเลี่ยงการอยู่ใกล้ชิดกับคนที่สูบบุหรี่ หรือสถานที่มีควันบุหรี่</a:t>
            </a:r>
            <a:endParaRPr lang="en-US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</a:t>
            </a:r>
            <a:r>
              <a:rPr lang="th-TH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แนะนำการฝึกการหายใจ โดยการห่อปาก(</a:t>
            </a:r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pursed lip breathing</a:t>
            </a:r>
            <a:r>
              <a:rPr lang="th-TH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หรือใช้กล้ามเนื้อหน้าท้องและกะบังลม เพื่อบรรเทาอาการหอบเหนื่อย</a:t>
            </a:r>
            <a:endParaRPr lang="en-US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3.แนะนำการพ่นยาทุกครั้งเมื่อมีอาการหอบเหนื่อย</a:t>
            </a:r>
            <a:endParaRPr lang="en-US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4.การแนะนำให้รับประทานอาหารอ่อนย่อยง่ายครั้งละน้อยแต่บ่อยครั้ง</a:t>
            </a:r>
            <a:endParaRPr lang="en-US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5.แนะนำมารับยาอย่างต่อเนื่องห้ามขาดยาหรือหยุดยาเอง</a:t>
            </a:r>
            <a:endParaRPr lang="en-US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6.</a:t>
            </a:r>
            <a:r>
              <a:rPr lang="th-TH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แนะนำให้มาพบแพทย์ตามนัด</a:t>
            </a:r>
            <a:endParaRPr lang="en-US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13281" y="339502"/>
            <a:ext cx="1133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คำแนะนำ</a:t>
            </a:r>
          </a:p>
        </p:txBody>
      </p:sp>
    </p:spTree>
    <p:extLst>
      <p:ext uri="{BB962C8B-B14F-4D97-AF65-F5344CB8AC3E}">
        <p14:creationId xmlns:p14="http://schemas.microsoft.com/office/powerpoint/2010/main" val="35009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5" name="ตัวแทนเนื้อหา 3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60" y="2454398"/>
            <a:ext cx="4515480" cy="1093146"/>
          </a:xfrm>
        </p:spPr>
      </p:pic>
      <p:grpSp>
        <p:nvGrpSpPr>
          <p:cNvPr id="4" name="กลุ่ม 3"/>
          <p:cNvGrpSpPr/>
          <p:nvPr/>
        </p:nvGrpSpPr>
        <p:grpSpPr>
          <a:xfrm>
            <a:off x="1" y="-479684"/>
            <a:ext cx="10431371" cy="5600699"/>
            <a:chOff x="0" y="-609599"/>
            <a:chExt cx="13908495" cy="7467598"/>
          </a:xfrm>
        </p:grpSpPr>
        <p:sp>
          <p:nvSpPr>
            <p:cNvPr id="5" name="สามเหลี่ยมมุมฉาก 4"/>
            <p:cNvSpPr/>
            <p:nvPr/>
          </p:nvSpPr>
          <p:spPr>
            <a:xfrm flipH="1" flipV="1">
              <a:off x="5117432" y="-3"/>
              <a:ext cx="7074568" cy="6625389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6" name="สี่เหลี่ยมผืนผ้า 5"/>
            <p:cNvSpPr/>
            <p:nvPr/>
          </p:nvSpPr>
          <p:spPr>
            <a:xfrm>
              <a:off x="0" y="3400926"/>
              <a:ext cx="8454190" cy="3457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สามเหลี่ยมมุมฉาก 6"/>
            <p:cNvSpPr/>
            <p:nvPr/>
          </p:nvSpPr>
          <p:spPr>
            <a:xfrm>
              <a:off x="8438148" y="3400926"/>
              <a:ext cx="3737810" cy="3457073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สี่เหลี่ยมผืนผ้า 7"/>
            <p:cNvSpPr/>
            <p:nvPr/>
          </p:nvSpPr>
          <p:spPr>
            <a:xfrm>
              <a:off x="0" y="3208420"/>
              <a:ext cx="8454190" cy="192506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ลบ 8"/>
            <p:cNvSpPr/>
            <p:nvPr/>
          </p:nvSpPr>
          <p:spPr>
            <a:xfrm rot="2561122">
              <a:off x="6779607" y="4598081"/>
              <a:ext cx="7128888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0" name="สี่เหลี่ยมผืนผ้า 9"/>
            <p:cNvSpPr/>
            <p:nvPr/>
          </p:nvSpPr>
          <p:spPr>
            <a:xfrm>
              <a:off x="0" y="0"/>
              <a:ext cx="8454190" cy="32084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solidFill>
                  <a:srgbClr val="FF99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" name="ลบ 10"/>
            <p:cNvSpPr/>
            <p:nvPr/>
          </p:nvSpPr>
          <p:spPr>
            <a:xfrm rot="5400000">
              <a:off x="6205706" y="1229810"/>
              <a:ext cx="4496966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95" y="540796"/>
            <a:ext cx="1554320" cy="595701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4" y="543463"/>
            <a:ext cx="1554320" cy="595700"/>
          </a:xfrm>
          <a:prstGeom prst="rect">
            <a:avLst/>
          </a:prstGeom>
        </p:spPr>
      </p:pic>
      <p:sp>
        <p:nvSpPr>
          <p:cNvPr id="21" name="สี่เหลี่ยมผืนผ้า 20"/>
          <p:cNvSpPr/>
          <p:nvPr/>
        </p:nvSpPr>
        <p:spPr>
          <a:xfrm>
            <a:off x="4708379" y="432266"/>
            <a:ext cx="1391993" cy="493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</a:t>
            </a:r>
            <a:r>
              <a:rPr lang="en-GB" sz="1500" b="1" dirty="0">
                <a:solidFill>
                  <a:srgbClr val="FF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N C S</a:t>
            </a:r>
          </a:p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  </a:t>
            </a:r>
            <a:r>
              <a:rPr lang="en-GB" sz="15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HOSPITAL</a:t>
            </a:r>
          </a:p>
        </p:txBody>
      </p:sp>
      <p:pic>
        <p:nvPicPr>
          <p:cNvPr id="22" name="ตัวแทนเนื้อหา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7" t="11296" r="28100" b="11192"/>
          <a:stretch/>
        </p:blipFill>
        <p:spPr>
          <a:xfrm>
            <a:off x="6554450" y="1618940"/>
            <a:ext cx="1236689" cy="2529591"/>
          </a:xfrm>
          <a:prstGeom prst="rect">
            <a:avLst/>
          </a:prstGeom>
        </p:spPr>
      </p:pic>
      <p:grpSp>
        <p:nvGrpSpPr>
          <p:cNvPr id="23" name="กลุ่ม 22"/>
          <p:cNvGrpSpPr/>
          <p:nvPr/>
        </p:nvGrpSpPr>
        <p:grpSpPr>
          <a:xfrm>
            <a:off x="4169685" y="708527"/>
            <a:ext cx="1470431" cy="2834229"/>
            <a:chOff x="5437981" y="888437"/>
            <a:chExt cx="1965762" cy="3716091"/>
          </a:xfrm>
        </p:grpSpPr>
        <p:pic>
          <p:nvPicPr>
            <p:cNvPr id="24" name="รูปภาพ 2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3" t="12677"/>
            <a:stretch/>
          </p:blipFill>
          <p:spPr>
            <a:xfrm>
              <a:off x="5437981" y="888437"/>
              <a:ext cx="1965762" cy="3716091"/>
            </a:xfrm>
            <a:prstGeom prst="rect">
              <a:avLst/>
            </a:prstGeom>
          </p:spPr>
        </p:pic>
        <p:sp>
          <p:nvSpPr>
            <p:cNvPr id="25" name="สี่เหลี่ยมผืนผ้า 24"/>
            <p:cNvSpPr/>
            <p:nvPr/>
          </p:nvSpPr>
          <p:spPr>
            <a:xfrm>
              <a:off x="6746262" y="1399574"/>
              <a:ext cx="436872" cy="10556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26" name="รูปภาพ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38922" r="23637" b="-3386"/>
          <a:stretch/>
        </p:blipFill>
        <p:spPr>
          <a:xfrm>
            <a:off x="2522303" y="1442888"/>
            <a:ext cx="4412137" cy="2841252"/>
          </a:xfrm>
          <a:prstGeom prst="rect">
            <a:avLst/>
          </a:prstGeom>
        </p:spPr>
      </p:pic>
      <p:sp>
        <p:nvSpPr>
          <p:cNvPr id="27" name="สี่เหลี่ยมผืนผ้า 26"/>
          <p:cNvSpPr/>
          <p:nvPr/>
        </p:nvSpPr>
        <p:spPr>
          <a:xfrm>
            <a:off x="4399123" y="1054604"/>
            <a:ext cx="326789" cy="805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8" name="รูปภาพ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28" y="499419"/>
            <a:ext cx="381626" cy="381626"/>
          </a:xfrm>
          <a:prstGeom prst="rect">
            <a:avLst/>
          </a:prstGeom>
        </p:spPr>
      </p:pic>
      <p:grpSp>
        <p:nvGrpSpPr>
          <p:cNvPr id="31" name="กลุ่ม 30"/>
          <p:cNvGrpSpPr/>
          <p:nvPr/>
        </p:nvGrpSpPr>
        <p:grpSpPr>
          <a:xfrm>
            <a:off x="7515002" y="-36986"/>
            <a:ext cx="1616942" cy="611075"/>
            <a:chOff x="5684307" y="2937004"/>
            <a:chExt cx="5231568" cy="1828800"/>
          </a:xfrm>
        </p:grpSpPr>
        <p:pic>
          <p:nvPicPr>
            <p:cNvPr id="32" name="รูปภาพ 3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3" t="49092" r="8518" b="21369"/>
            <a:stretch/>
          </p:blipFill>
          <p:spPr>
            <a:xfrm>
              <a:off x="5684307" y="2937004"/>
              <a:ext cx="5231568" cy="1828800"/>
            </a:xfrm>
            <a:prstGeom prst="rect">
              <a:avLst/>
            </a:prstGeom>
          </p:spPr>
        </p:pic>
        <p:sp>
          <p:nvSpPr>
            <p:cNvPr id="33" name="สี่เหลี่ยมผืนผ้า 32"/>
            <p:cNvSpPr/>
            <p:nvPr/>
          </p:nvSpPr>
          <p:spPr>
            <a:xfrm>
              <a:off x="7480092" y="3511362"/>
              <a:ext cx="2968053" cy="734519"/>
            </a:xfrm>
            <a:prstGeom prst="rect">
              <a:avLst/>
            </a:prstGeom>
            <a:solidFill>
              <a:srgbClr val="F67E10"/>
            </a:solidFill>
            <a:ln>
              <a:solidFill>
                <a:srgbClr val="F67E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16" name="กล่องข้อความ 15"/>
          <p:cNvSpPr txBox="1"/>
          <p:nvPr/>
        </p:nvSpPr>
        <p:spPr>
          <a:xfrm>
            <a:off x="2176331" y="1513146"/>
            <a:ext cx="4152281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9800" b="1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THE END</a:t>
            </a:r>
          </a:p>
        </p:txBody>
      </p:sp>
      <p:sp>
        <p:nvSpPr>
          <p:cNvPr id="43" name="สี่เหลี่ยมผืนผ้า 42"/>
          <p:cNvSpPr/>
          <p:nvPr/>
        </p:nvSpPr>
        <p:spPr>
          <a:xfrm>
            <a:off x="2355471" y="4307497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Position</a:t>
            </a:r>
            <a:endParaRPr lang="en-GB" sz="24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4" name="สี่เหลี่ยมผืนผ้า 43"/>
          <p:cNvSpPr/>
          <p:nvPr/>
        </p:nvSpPr>
        <p:spPr>
          <a:xfrm>
            <a:off x="3944175" y="4302611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Oxygen</a:t>
            </a:r>
          </a:p>
        </p:txBody>
      </p:sp>
      <p:sp>
        <p:nvSpPr>
          <p:cNvPr id="45" name="สี่เหลี่ยมผืนผ้า 44"/>
          <p:cNvSpPr/>
          <p:nvPr/>
        </p:nvSpPr>
        <p:spPr>
          <a:xfrm>
            <a:off x="901031" y="4302612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Med</a:t>
            </a:r>
          </a:p>
        </p:txBody>
      </p:sp>
      <p:sp>
        <p:nvSpPr>
          <p:cNvPr id="46" name="สี่เหลี่ยมผืนผ้า 45"/>
          <p:cNvSpPr/>
          <p:nvPr/>
        </p:nvSpPr>
        <p:spPr>
          <a:xfrm>
            <a:off x="5537287" y="4315586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v/s</a:t>
            </a:r>
          </a:p>
        </p:txBody>
      </p:sp>
      <p:sp>
        <p:nvSpPr>
          <p:cNvPr id="48" name="สี่เหลี่ยมผืนผ้า 47"/>
          <p:cNvSpPr/>
          <p:nvPr/>
        </p:nvSpPr>
        <p:spPr>
          <a:xfrm>
            <a:off x="7039891" y="646171"/>
            <a:ext cx="1908810" cy="1297920"/>
          </a:xfrm>
          <a:prstGeom prst="rect">
            <a:avLst/>
          </a:prstGeom>
          <a:ln w="101600">
            <a:solidFill>
              <a:schemeClr val="bg1">
                <a:lumMod val="50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98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RR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26   </a:t>
            </a:r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9</a:t>
            </a:r>
            <a:r>
              <a:rPr lang="en-US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%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120/80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37.0</a:t>
            </a:r>
          </a:p>
        </p:txBody>
      </p:sp>
      <p:pic>
        <p:nvPicPr>
          <p:cNvPr id="49" name="รูปภาพ 4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r="40131" b="69737"/>
          <a:stretch/>
        </p:blipFill>
        <p:spPr>
          <a:xfrm>
            <a:off x="7135404" y="684039"/>
            <a:ext cx="1397036" cy="345421"/>
          </a:xfrm>
          <a:prstGeom prst="rect">
            <a:avLst/>
          </a:prstGeom>
        </p:spPr>
      </p:pic>
      <p:sp>
        <p:nvSpPr>
          <p:cNvPr id="36" name="สี่เหลี่ยมผืนผ้า 35"/>
          <p:cNvSpPr/>
          <p:nvPr/>
        </p:nvSpPr>
        <p:spPr>
          <a:xfrm>
            <a:off x="7076751" y="4336224"/>
            <a:ext cx="904616" cy="517289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คำแนะนำ</a:t>
            </a:r>
            <a:endParaRPr lang="en-GB" sz="21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7" name="สี่เหลี่ยมผืนผ้า 36"/>
          <p:cNvSpPr/>
          <p:nvPr/>
        </p:nvSpPr>
        <p:spPr>
          <a:xfrm>
            <a:off x="425291" y="107129"/>
            <a:ext cx="1261917" cy="47157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xx:xx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8" name="สี่เหลี่ยมผืนผ้า 37"/>
          <p:cNvSpPr/>
          <p:nvPr/>
        </p:nvSpPr>
        <p:spPr>
          <a:xfrm>
            <a:off x="8159900" y="4603402"/>
            <a:ext cx="788802" cy="2869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finish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9" name="สี่เหลี่ยมผืนผ้า 38"/>
          <p:cNvSpPr/>
          <p:nvPr/>
        </p:nvSpPr>
        <p:spPr>
          <a:xfrm>
            <a:off x="611560" y="4302612"/>
            <a:ext cx="1194087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Med</a:t>
            </a:r>
            <a:r>
              <a:rPr lang="en-US" sz="2100" b="1" dirty="0" err="1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ication</a:t>
            </a:r>
            <a:endParaRPr lang="en-GB" sz="2100" b="1" dirty="0">
              <a:solidFill>
                <a:srgbClr val="00B0F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สี่เหลี่ยมผืนผ้ามุมมน 39"/>
          <p:cNvSpPr/>
          <p:nvPr/>
        </p:nvSpPr>
        <p:spPr>
          <a:xfrm>
            <a:off x="263819" y="720080"/>
            <a:ext cx="1831739" cy="2772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000" u="sng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แผนการรักษา</a:t>
            </a:r>
            <a:endParaRPr lang="en-US" sz="2000" u="sng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GB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cannula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LPM Keep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GB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 &gt;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92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%</a:t>
            </a:r>
          </a:p>
          <a:p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Berodual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1 NB  15 x 3 then 1 NB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ชม.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Sulbutamol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inhalation  1 NB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ชม.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Dexamethazone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5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mg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IV stat then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6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ชม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10847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483518"/>
            <a:ext cx="7427168" cy="2520280"/>
          </a:xfrm>
        </p:spPr>
        <p:txBody>
          <a:bodyPr/>
          <a:lstStyle/>
          <a:p>
            <a:br>
              <a:rPr lang="th-TH" sz="36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th-TH" sz="36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th-TH" sz="36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th-TH" sz="36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36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กรณีที่</a:t>
            </a:r>
            <a:r>
              <a:rPr lang="en-US" sz="36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2</a:t>
            </a:r>
            <a:r>
              <a:rPr lang="th-TH" sz="36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ถ้าหากรายงานแพทย์ตามหลัก </a:t>
            </a:r>
            <a:r>
              <a:rPr lang="en-US" sz="36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SBAR</a:t>
            </a:r>
            <a:r>
              <a:rPr lang="th-TH" sz="36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ได้น้อยกว่า </a:t>
            </a:r>
            <a:r>
              <a:rPr lang="en-US" sz="36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60 %</a:t>
            </a:r>
            <a:b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FE5E-1314-4BBB-B933-6772AE93C28D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56443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FE5E-1314-4BBB-B933-6772AE93C28D}" type="slidenum">
              <a:rPr lang="th-TH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25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5" name="กลุ่ม 4"/>
          <p:cNvGrpSpPr/>
          <p:nvPr/>
        </p:nvGrpSpPr>
        <p:grpSpPr>
          <a:xfrm>
            <a:off x="0" y="-457199"/>
            <a:ext cx="10431371" cy="5600699"/>
            <a:chOff x="0" y="-609599"/>
            <a:chExt cx="13908495" cy="7467598"/>
          </a:xfrm>
        </p:grpSpPr>
        <p:sp>
          <p:nvSpPr>
            <p:cNvPr id="6" name="สามเหลี่ยมมุมฉาก 5"/>
            <p:cNvSpPr/>
            <p:nvPr/>
          </p:nvSpPr>
          <p:spPr>
            <a:xfrm flipH="1" flipV="1">
              <a:off x="5117432" y="-3"/>
              <a:ext cx="7074568" cy="6625389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สี่เหลี่ยมผืนผ้า 6"/>
            <p:cNvSpPr/>
            <p:nvPr/>
          </p:nvSpPr>
          <p:spPr>
            <a:xfrm>
              <a:off x="0" y="3400926"/>
              <a:ext cx="8454190" cy="3457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สามเหลี่ยมมุมฉาก 7"/>
            <p:cNvSpPr/>
            <p:nvPr/>
          </p:nvSpPr>
          <p:spPr>
            <a:xfrm>
              <a:off x="8438148" y="3400926"/>
              <a:ext cx="3737810" cy="3457073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สี่เหลี่ยมผืนผ้า 8"/>
            <p:cNvSpPr/>
            <p:nvPr/>
          </p:nvSpPr>
          <p:spPr>
            <a:xfrm>
              <a:off x="0" y="3208420"/>
              <a:ext cx="8454190" cy="192506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0" name="ลบ 9"/>
            <p:cNvSpPr/>
            <p:nvPr/>
          </p:nvSpPr>
          <p:spPr>
            <a:xfrm rot="2561122">
              <a:off x="6779607" y="4598081"/>
              <a:ext cx="7128888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" name="สี่เหลี่ยมผืนผ้า 10"/>
            <p:cNvSpPr/>
            <p:nvPr/>
          </p:nvSpPr>
          <p:spPr>
            <a:xfrm>
              <a:off x="0" y="0"/>
              <a:ext cx="8454190" cy="32084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solidFill>
                  <a:srgbClr val="FF99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" name="ลบ 11"/>
            <p:cNvSpPr/>
            <p:nvPr/>
          </p:nvSpPr>
          <p:spPr>
            <a:xfrm rot="5400000">
              <a:off x="6205706" y="1229810"/>
              <a:ext cx="4496966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13" name="รูปภาพ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95" y="545409"/>
            <a:ext cx="1554320" cy="595701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4" y="548076"/>
            <a:ext cx="1554320" cy="595700"/>
          </a:xfrm>
          <a:prstGeom prst="rect">
            <a:avLst/>
          </a:prstGeom>
        </p:spPr>
      </p:pic>
      <p:sp>
        <p:nvSpPr>
          <p:cNvPr id="15" name="สี่เหลี่ยมผืนผ้า 14"/>
          <p:cNvSpPr/>
          <p:nvPr/>
        </p:nvSpPr>
        <p:spPr>
          <a:xfrm>
            <a:off x="4708379" y="436879"/>
            <a:ext cx="1391993" cy="493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</a:t>
            </a:r>
            <a:r>
              <a:rPr lang="en-GB" sz="1500" b="1" dirty="0">
                <a:solidFill>
                  <a:srgbClr val="FF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N C S</a:t>
            </a:r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</a:t>
            </a:r>
            <a:r>
              <a:rPr lang="th-TH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</a:t>
            </a:r>
          </a:p>
          <a:p>
            <a:pPr algn="ctr"/>
            <a:r>
              <a:rPr lang="th-TH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 </a:t>
            </a:r>
            <a:r>
              <a:rPr lang="en-GB" sz="15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HOSPITAL</a:t>
            </a:r>
          </a:p>
        </p:txBody>
      </p:sp>
      <p:pic>
        <p:nvPicPr>
          <p:cNvPr id="16" name="ตัวแทนเนื้อหา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7" t="11296" r="28100" b="11192"/>
          <a:stretch/>
        </p:blipFill>
        <p:spPr>
          <a:xfrm>
            <a:off x="6554450" y="1623553"/>
            <a:ext cx="1236689" cy="2529591"/>
          </a:xfrm>
          <a:prstGeom prst="rect">
            <a:avLst/>
          </a:prstGeom>
        </p:spPr>
      </p:pic>
      <p:grpSp>
        <p:nvGrpSpPr>
          <p:cNvPr id="17" name="กลุ่ม 16"/>
          <p:cNvGrpSpPr/>
          <p:nvPr/>
        </p:nvGrpSpPr>
        <p:grpSpPr>
          <a:xfrm>
            <a:off x="4169685" y="713140"/>
            <a:ext cx="1470431" cy="2834229"/>
            <a:chOff x="5437981" y="888437"/>
            <a:chExt cx="1965762" cy="3716091"/>
          </a:xfrm>
        </p:grpSpPr>
        <p:pic>
          <p:nvPicPr>
            <p:cNvPr id="18" name="รูปภาพ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3" t="12677"/>
            <a:stretch/>
          </p:blipFill>
          <p:spPr>
            <a:xfrm>
              <a:off x="5437981" y="888437"/>
              <a:ext cx="1965762" cy="3716091"/>
            </a:xfrm>
            <a:prstGeom prst="rect">
              <a:avLst/>
            </a:prstGeom>
          </p:spPr>
        </p:pic>
        <p:sp>
          <p:nvSpPr>
            <p:cNvPr id="19" name="สี่เหลี่ยมผืนผ้า 18"/>
            <p:cNvSpPr/>
            <p:nvPr/>
          </p:nvSpPr>
          <p:spPr>
            <a:xfrm>
              <a:off x="6746262" y="1399574"/>
              <a:ext cx="436872" cy="10556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20" name="รูปภาพ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38922" r="23637" b="-3386"/>
          <a:stretch/>
        </p:blipFill>
        <p:spPr>
          <a:xfrm>
            <a:off x="2522303" y="1447501"/>
            <a:ext cx="4412137" cy="2841252"/>
          </a:xfrm>
          <a:prstGeom prst="rect">
            <a:avLst/>
          </a:prstGeom>
        </p:spPr>
      </p:pic>
      <p:sp>
        <p:nvSpPr>
          <p:cNvPr id="21" name="สี่เหลี่ยมผืนผ้า 20"/>
          <p:cNvSpPr/>
          <p:nvPr/>
        </p:nvSpPr>
        <p:spPr>
          <a:xfrm>
            <a:off x="4399123" y="1059217"/>
            <a:ext cx="326789" cy="805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2" name="รูปภาพ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28" y="504032"/>
            <a:ext cx="381626" cy="381626"/>
          </a:xfrm>
          <a:prstGeom prst="rect">
            <a:avLst/>
          </a:prstGeom>
        </p:spPr>
      </p:pic>
      <p:grpSp>
        <p:nvGrpSpPr>
          <p:cNvPr id="23" name="กลุ่ม 22"/>
          <p:cNvGrpSpPr/>
          <p:nvPr/>
        </p:nvGrpSpPr>
        <p:grpSpPr>
          <a:xfrm>
            <a:off x="7515002" y="-32373"/>
            <a:ext cx="1616942" cy="611075"/>
            <a:chOff x="5684307" y="2937004"/>
            <a:chExt cx="5231568" cy="1828800"/>
          </a:xfrm>
        </p:grpSpPr>
        <p:pic>
          <p:nvPicPr>
            <p:cNvPr id="24" name="รูปภาพ 2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3" t="49092" r="8518" b="21369"/>
            <a:stretch/>
          </p:blipFill>
          <p:spPr>
            <a:xfrm>
              <a:off x="5684307" y="2937004"/>
              <a:ext cx="5231568" cy="1828800"/>
            </a:xfrm>
            <a:prstGeom prst="rect">
              <a:avLst/>
            </a:prstGeom>
          </p:spPr>
        </p:pic>
        <p:sp>
          <p:nvSpPr>
            <p:cNvPr id="25" name="สี่เหลี่ยมผืนผ้า 24"/>
            <p:cNvSpPr/>
            <p:nvPr/>
          </p:nvSpPr>
          <p:spPr>
            <a:xfrm>
              <a:off x="7480092" y="3511362"/>
              <a:ext cx="2968053" cy="734519"/>
            </a:xfrm>
            <a:prstGeom prst="rect">
              <a:avLst/>
            </a:prstGeom>
            <a:solidFill>
              <a:srgbClr val="F67E10"/>
            </a:solidFill>
            <a:ln>
              <a:solidFill>
                <a:srgbClr val="F67E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26" name="สี่เหลี่ยมผืนผ้า 25"/>
          <p:cNvSpPr/>
          <p:nvPr/>
        </p:nvSpPr>
        <p:spPr>
          <a:xfrm>
            <a:off x="2475282" y="4355302"/>
            <a:ext cx="1232622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</a:t>
            </a:r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: Background</a:t>
            </a:r>
            <a:endParaRPr lang="en-GB" sz="18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" name="สี่เหลี่ยมผืนผ้า 26"/>
          <p:cNvSpPr/>
          <p:nvPr/>
        </p:nvSpPr>
        <p:spPr>
          <a:xfrm>
            <a:off x="4499578" y="4376563"/>
            <a:ext cx="1080534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(A) : Assessment </a:t>
            </a:r>
            <a:endParaRPr lang="en-GB" sz="18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" name="สี่เหลี่ยมผืนผ้า 27"/>
          <p:cNvSpPr/>
          <p:nvPr/>
        </p:nvSpPr>
        <p:spPr>
          <a:xfrm>
            <a:off x="6516216" y="4400816"/>
            <a:ext cx="1687465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</a:t>
            </a:r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: Recommendation</a:t>
            </a:r>
            <a:endParaRPr lang="en-GB" sz="18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529623" y="4340425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: Situation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GB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0" name="สี่เหลี่ยมผืนผ้า 29"/>
          <p:cNvSpPr/>
          <p:nvPr/>
        </p:nvSpPr>
        <p:spPr>
          <a:xfrm>
            <a:off x="2588337" y="702751"/>
            <a:ext cx="3672408" cy="6312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ดิฉันคิดว่าน่าจะเอกซเรย์ละมีการให้ยาพ่นและไม่ทราบว่าคุณหมอจะเข้ามาดูผู้ป่วยไหมค่ะ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1" name="สี่เหลี่ยมผืนผ้า 30"/>
          <p:cNvSpPr/>
          <p:nvPr/>
        </p:nvSpPr>
        <p:spPr>
          <a:xfrm>
            <a:off x="2579287" y="1469058"/>
            <a:ext cx="4241785" cy="8559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วันที่เข้ารับการรักษา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15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ตุลาคม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2560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วินิจฉัย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COPD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รักษาด้วย 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Ventolin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MDI 2 puff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prn,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Seretide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inhaler 1 puff bid,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Sulbutamol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5 mg </a:t>
            </a:r>
          </a:p>
          <a:p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tab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tid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pc </a:t>
            </a:r>
            <a:endParaRPr lang="th-TH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2" name="สี่เหลี่ยมผืนผ้า 31"/>
          <p:cNvSpPr/>
          <p:nvPr/>
        </p:nvSpPr>
        <p:spPr>
          <a:xfrm>
            <a:off x="2588227" y="2443444"/>
            <a:ext cx="5220252" cy="1000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ผู้ป่วยรู้สึกตัวดี อุณหภูมิกาย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37.2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อัตราการหายใจ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30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ครั้ง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นาที เสียงหัวใจปกติ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 130/80 mmHg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ฟังปอดพบเสียง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wheezing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bilateral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O</a:t>
            </a:r>
            <a:r>
              <a:rPr lang="en-US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เหลือ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92%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ตอนนี้ได้ให้การพยาบาลจัดท่า   ศีรษะสูงและให้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canula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3 LPM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หลังให้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sat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เพิ่มขึ้นเป็น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94%</a:t>
            </a:r>
          </a:p>
        </p:txBody>
      </p:sp>
      <p:sp>
        <p:nvSpPr>
          <p:cNvPr id="33" name="สี่เหลี่ยมผืนผ้า 32"/>
          <p:cNvSpPr/>
          <p:nvPr/>
        </p:nvSpPr>
        <p:spPr>
          <a:xfrm>
            <a:off x="2570886" y="3596668"/>
            <a:ext cx="3672408" cy="6312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ดิฉันนางสาวดวงใจ ดีดวง พยาบาล </a:t>
            </a:r>
            <a:r>
              <a:rPr lang="en-US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Incharge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ห้อง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ER  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ขอรายงาน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Cause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ผู้ป่วยชื่อ นายรัก ใจดี เตียง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10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6" name="วงรี 35"/>
          <p:cNvSpPr/>
          <p:nvPr/>
        </p:nvSpPr>
        <p:spPr>
          <a:xfrm>
            <a:off x="1907704" y="774626"/>
            <a:ext cx="612194" cy="518407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</a:p>
        </p:txBody>
      </p:sp>
      <p:sp>
        <p:nvSpPr>
          <p:cNvPr id="37" name="วงรี 36"/>
          <p:cNvSpPr/>
          <p:nvPr/>
        </p:nvSpPr>
        <p:spPr>
          <a:xfrm>
            <a:off x="1892769" y="2695187"/>
            <a:ext cx="612194" cy="518407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</a:p>
        </p:txBody>
      </p:sp>
      <p:sp>
        <p:nvSpPr>
          <p:cNvPr id="38" name="วงรี 37"/>
          <p:cNvSpPr/>
          <p:nvPr/>
        </p:nvSpPr>
        <p:spPr>
          <a:xfrm>
            <a:off x="1877440" y="1654845"/>
            <a:ext cx="612194" cy="518407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</a:p>
        </p:txBody>
      </p:sp>
      <p:sp>
        <p:nvSpPr>
          <p:cNvPr id="39" name="วงรี 38"/>
          <p:cNvSpPr/>
          <p:nvPr/>
        </p:nvSpPr>
        <p:spPr>
          <a:xfrm>
            <a:off x="1871574" y="3651870"/>
            <a:ext cx="612194" cy="518407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</a:t>
            </a:r>
          </a:p>
        </p:txBody>
      </p:sp>
      <p:sp>
        <p:nvSpPr>
          <p:cNvPr id="40" name="สี่เหลี่ยมผืนผ้า 39"/>
          <p:cNvSpPr/>
          <p:nvPr/>
        </p:nvSpPr>
        <p:spPr>
          <a:xfrm>
            <a:off x="425291" y="107129"/>
            <a:ext cx="1261917" cy="47157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xx:xx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9" name="สี่เหลี่ยมผืนผ้า 48"/>
          <p:cNvSpPr/>
          <p:nvPr/>
        </p:nvSpPr>
        <p:spPr>
          <a:xfrm>
            <a:off x="6994606" y="625633"/>
            <a:ext cx="1908810" cy="1297920"/>
          </a:xfrm>
          <a:prstGeom prst="rect">
            <a:avLst/>
          </a:prstGeom>
          <a:ln w="101600">
            <a:solidFill>
              <a:schemeClr val="bg1">
                <a:lumMod val="50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96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RR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30  </a:t>
            </a:r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92 %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130/80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37.2</a:t>
            </a:r>
          </a:p>
        </p:txBody>
      </p:sp>
      <p:pic>
        <p:nvPicPr>
          <p:cNvPr id="35" name="รูปภาพ 3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r="40131" b="69737"/>
          <a:stretch/>
        </p:blipFill>
        <p:spPr>
          <a:xfrm>
            <a:off x="7054458" y="716897"/>
            <a:ext cx="1397036" cy="345421"/>
          </a:xfrm>
          <a:prstGeom prst="rect">
            <a:avLst/>
          </a:prstGeom>
        </p:spPr>
      </p:pic>
      <p:sp>
        <p:nvSpPr>
          <p:cNvPr id="50" name="กล่องข้อความ 49"/>
          <p:cNvSpPr txBox="1"/>
          <p:nvPr/>
        </p:nvSpPr>
        <p:spPr>
          <a:xfrm>
            <a:off x="1109567" y="1735467"/>
            <a:ext cx="7661948" cy="156966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รายงานแพทย์ตามหลัก 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SBAR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ยังไม่ถูกต้อง ควรประเมินซ้ำอีกครั้ง</a:t>
            </a:r>
            <a:endParaRPr lang="en-GB" sz="4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1" name="ตัวแทนเนื้อหา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4483" y="1641345"/>
            <a:ext cx="3186786" cy="1794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371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FE5E-1314-4BBB-B933-6772AE93C28D}" type="slidenum">
              <a:rPr lang="th-TH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26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5" name="กลุ่ม 4"/>
          <p:cNvGrpSpPr/>
          <p:nvPr/>
        </p:nvGrpSpPr>
        <p:grpSpPr>
          <a:xfrm>
            <a:off x="0" y="-452586"/>
            <a:ext cx="10431371" cy="5600699"/>
            <a:chOff x="0" y="-609599"/>
            <a:chExt cx="13908495" cy="7467598"/>
          </a:xfrm>
        </p:grpSpPr>
        <p:sp>
          <p:nvSpPr>
            <p:cNvPr id="6" name="สามเหลี่ยมมุมฉาก 5"/>
            <p:cNvSpPr/>
            <p:nvPr/>
          </p:nvSpPr>
          <p:spPr>
            <a:xfrm flipH="1" flipV="1">
              <a:off x="5117432" y="-3"/>
              <a:ext cx="7074568" cy="6625389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สี่เหลี่ยมผืนผ้า 6"/>
            <p:cNvSpPr/>
            <p:nvPr/>
          </p:nvSpPr>
          <p:spPr>
            <a:xfrm>
              <a:off x="0" y="3400926"/>
              <a:ext cx="8454190" cy="3457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สามเหลี่ยมมุมฉาก 7"/>
            <p:cNvSpPr/>
            <p:nvPr/>
          </p:nvSpPr>
          <p:spPr>
            <a:xfrm>
              <a:off x="8438148" y="3400926"/>
              <a:ext cx="3737810" cy="3457073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สี่เหลี่ยมผืนผ้า 8"/>
            <p:cNvSpPr/>
            <p:nvPr/>
          </p:nvSpPr>
          <p:spPr>
            <a:xfrm>
              <a:off x="0" y="3208420"/>
              <a:ext cx="8454190" cy="192506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0" name="ลบ 9"/>
            <p:cNvSpPr/>
            <p:nvPr/>
          </p:nvSpPr>
          <p:spPr>
            <a:xfrm rot="2561122">
              <a:off x="6779607" y="4598081"/>
              <a:ext cx="7128888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" name="สี่เหลี่ยมผืนผ้า 10"/>
            <p:cNvSpPr/>
            <p:nvPr/>
          </p:nvSpPr>
          <p:spPr>
            <a:xfrm>
              <a:off x="0" y="0"/>
              <a:ext cx="8454190" cy="32084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solidFill>
                  <a:srgbClr val="FF99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" name="ลบ 11"/>
            <p:cNvSpPr/>
            <p:nvPr/>
          </p:nvSpPr>
          <p:spPr>
            <a:xfrm rot="5400000">
              <a:off x="6205706" y="1229810"/>
              <a:ext cx="4496966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13" name="รูปภาพ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95" y="545409"/>
            <a:ext cx="1554320" cy="595701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4" y="548076"/>
            <a:ext cx="1554320" cy="595700"/>
          </a:xfrm>
          <a:prstGeom prst="rect">
            <a:avLst/>
          </a:prstGeom>
        </p:spPr>
      </p:pic>
      <p:sp>
        <p:nvSpPr>
          <p:cNvPr id="15" name="สี่เหลี่ยมผืนผ้า 14"/>
          <p:cNvSpPr/>
          <p:nvPr/>
        </p:nvSpPr>
        <p:spPr>
          <a:xfrm>
            <a:off x="4708379" y="436879"/>
            <a:ext cx="1391993" cy="493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</a:t>
            </a:r>
            <a:r>
              <a:rPr lang="en-GB" sz="1500" b="1" dirty="0">
                <a:solidFill>
                  <a:srgbClr val="FF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N C S</a:t>
            </a:r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</a:t>
            </a:r>
            <a:r>
              <a:rPr lang="th-TH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</a:t>
            </a:r>
          </a:p>
          <a:p>
            <a:pPr algn="ctr"/>
            <a:r>
              <a:rPr lang="th-TH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 </a:t>
            </a:r>
            <a:r>
              <a:rPr lang="en-GB" sz="15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HOSPITAL</a:t>
            </a:r>
          </a:p>
        </p:txBody>
      </p:sp>
      <p:pic>
        <p:nvPicPr>
          <p:cNvPr id="16" name="ตัวแทนเนื้อหา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7" t="11296" r="28100" b="11192"/>
          <a:stretch/>
        </p:blipFill>
        <p:spPr>
          <a:xfrm>
            <a:off x="6554450" y="1623553"/>
            <a:ext cx="1236689" cy="2529591"/>
          </a:xfrm>
          <a:prstGeom prst="rect">
            <a:avLst/>
          </a:prstGeom>
        </p:spPr>
      </p:pic>
      <p:grpSp>
        <p:nvGrpSpPr>
          <p:cNvPr id="17" name="กลุ่ม 16"/>
          <p:cNvGrpSpPr/>
          <p:nvPr/>
        </p:nvGrpSpPr>
        <p:grpSpPr>
          <a:xfrm>
            <a:off x="4169685" y="713140"/>
            <a:ext cx="1470431" cy="2834229"/>
            <a:chOff x="5437981" y="888437"/>
            <a:chExt cx="1965762" cy="3716091"/>
          </a:xfrm>
        </p:grpSpPr>
        <p:pic>
          <p:nvPicPr>
            <p:cNvPr id="18" name="รูปภาพ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3" t="12677"/>
            <a:stretch/>
          </p:blipFill>
          <p:spPr>
            <a:xfrm>
              <a:off x="5437981" y="888437"/>
              <a:ext cx="1965762" cy="3716091"/>
            </a:xfrm>
            <a:prstGeom prst="rect">
              <a:avLst/>
            </a:prstGeom>
          </p:spPr>
        </p:pic>
        <p:sp>
          <p:nvSpPr>
            <p:cNvPr id="19" name="สี่เหลี่ยมผืนผ้า 18"/>
            <p:cNvSpPr/>
            <p:nvPr/>
          </p:nvSpPr>
          <p:spPr>
            <a:xfrm>
              <a:off x="6746262" y="1399574"/>
              <a:ext cx="436872" cy="10556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20" name="รูปภาพ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38922" r="23637" b="-3386"/>
          <a:stretch/>
        </p:blipFill>
        <p:spPr>
          <a:xfrm>
            <a:off x="2522303" y="1447501"/>
            <a:ext cx="4412137" cy="2841252"/>
          </a:xfrm>
          <a:prstGeom prst="rect">
            <a:avLst/>
          </a:prstGeom>
        </p:spPr>
      </p:pic>
      <p:sp>
        <p:nvSpPr>
          <p:cNvPr id="21" name="สี่เหลี่ยมผืนผ้า 20"/>
          <p:cNvSpPr/>
          <p:nvPr/>
        </p:nvSpPr>
        <p:spPr>
          <a:xfrm>
            <a:off x="4399123" y="1059217"/>
            <a:ext cx="326789" cy="805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2" name="รูปภาพ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28" y="504032"/>
            <a:ext cx="381626" cy="381626"/>
          </a:xfrm>
          <a:prstGeom prst="rect">
            <a:avLst/>
          </a:prstGeom>
        </p:spPr>
      </p:pic>
      <p:grpSp>
        <p:nvGrpSpPr>
          <p:cNvPr id="23" name="กลุ่ม 22"/>
          <p:cNvGrpSpPr/>
          <p:nvPr/>
        </p:nvGrpSpPr>
        <p:grpSpPr>
          <a:xfrm>
            <a:off x="7515002" y="-32373"/>
            <a:ext cx="1616942" cy="611075"/>
            <a:chOff x="5684307" y="2937004"/>
            <a:chExt cx="5231568" cy="1828800"/>
          </a:xfrm>
        </p:grpSpPr>
        <p:pic>
          <p:nvPicPr>
            <p:cNvPr id="24" name="รูปภาพ 2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3" t="49092" r="8518" b="21369"/>
            <a:stretch/>
          </p:blipFill>
          <p:spPr>
            <a:xfrm>
              <a:off x="5684307" y="2937004"/>
              <a:ext cx="5231568" cy="1828800"/>
            </a:xfrm>
            <a:prstGeom prst="rect">
              <a:avLst/>
            </a:prstGeom>
          </p:spPr>
        </p:pic>
        <p:sp>
          <p:nvSpPr>
            <p:cNvPr id="25" name="สี่เหลี่ยมผืนผ้า 24"/>
            <p:cNvSpPr/>
            <p:nvPr/>
          </p:nvSpPr>
          <p:spPr>
            <a:xfrm>
              <a:off x="7480092" y="3511362"/>
              <a:ext cx="2968053" cy="734519"/>
            </a:xfrm>
            <a:prstGeom prst="rect">
              <a:avLst/>
            </a:prstGeom>
            <a:solidFill>
              <a:srgbClr val="F67E10"/>
            </a:solidFill>
            <a:ln>
              <a:solidFill>
                <a:srgbClr val="F67E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26" name="สี่เหลี่ยมผืนผ้า 25"/>
          <p:cNvSpPr/>
          <p:nvPr/>
        </p:nvSpPr>
        <p:spPr>
          <a:xfrm>
            <a:off x="2475282" y="4355302"/>
            <a:ext cx="1232622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</a:t>
            </a:r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: Background</a:t>
            </a:r>
            <a:endParaRPr lang="en-GB" sz="18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" name="สี่เหลี่ยมผืนผ้า 26"/>
          <p:cNvSpPr/>
          <p:nvPr/>
        </p:nvSpPr>
        <p:spPr>
          <a:xfrm>
            <a:off x="4499578" y="4376563"/>
            <a:ext cx="1080534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(A) : Assessment </a:t>
            </a:r>
            <a:endParaRPr lang="en-GB" sz="18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" name="สี่เหลี่ยมผืนผ้า 27"/>
          <p:cNvSpPr/>
          <p:nvPr/>
        </p:nvSpPr>
        <p:spPr>
          <a:xfrm>
            <a:off x="6516216" y="4400816"/>
            <a:ext cx="1687465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</a:t>
            </a:r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: Recommendation</a:t>
            </a:r>
            <a:endParaRPr lang="en-GB" sz="18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529623" y="4340425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: Situation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GB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0" name="สี่เหลี่ยมผืนผ้า 29"/>
          <p:cNvSpPr/>
          <p:nvPr/>
        </p:nvSpPr>
        <p:spPr>
          <a:xfrm>
            <a:off x="2588337" y="702751"/>
            <a:ext cx="3672408" cy="6312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ดิฉันคิดว่าน่าจะเอกซเรย์ละมีการให้ยาพ่นและไม่ทราบว่าคุณหมอจะเข้ามาดูผู้ป่วยไหมค่ะ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1" name="สี่เหลี่ยมผืนผ้า 30"/>
          <p:cNvSpPr/>
          <p:nvPr/>
        </p:nvSpPr>
        <p:spPr>
          <a:xfrm>
            <a:off x="2579287" y="1469058"/>
            <a:ext cx="4241785" cy="8559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วันที่เข้ารับการรักษา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15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ตุลาคม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2560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วินิจฉัย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COPD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รักษาด้วย 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Ventolin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MDI 2 puff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prn,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Seretide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inhaler 1 puff bid,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Sulbutamol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5 mg </a:t>
            </a:r>
          </a:p>
          <a:p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tab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tid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pc </a:t>
            </a:r>
            <a:endParaRPr lang="th-TH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2" name="สี่เหลี่ยมผืนผ้า 31"/>
          <p:cNvSpPr/>
          <p:nvPr/>
        </p:nvSpPr>
        <p:spPr>
          <a:xfrm>
            <a:off x="2588227" y="2443444"/>
            <a:ext cx="5220252" cy="1000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ผู้ป่วยรู้สึกตัวดี อุณหภูมิกาย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37.2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อัตราการหายใจ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30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ครั้ง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นาที เสียงหัวใจปกติ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 130/80 mmHg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ฟังปอดพบเสียง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wheezing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bilateral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O</a:t>
            </a:r>
            <a:r>
              <a:rPr lang="en-US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เหลือ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92%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ตอนนี้ได้ให้การพยาบาลจัดท่า   ศีรษะสูงและให้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canula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3 LPM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หลังให้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sat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เพิ่มขึ้นเป็น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94%</a:t>
            </a:r>
          </a:p>
        </p:txBody>
      </p:sp>
      <p:sp>
        <p:nvSpPr>
          <p:cNvPr id="33" name="สี่เหลี่ยมผืนผ้า 32"/>
          <p:cNvSpPr/>
          <p:nvPr/>
        </p:nvSpPr>
        <p:spPr>
          <a:xfrm>
            <a:off x="2570886" y="3596668"/>
            <a:ext cx="3672408" cy="6312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ดิฉันนางสาวดวงใจ ดีดวง พยาบาล </a:t>
            </a:r>
            <a:r>
              <a:rPr lang="en-US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Incharge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ห้อง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ER  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ขอรายงาน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Cause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ผู้ป่วยชื่อ นายรัก ใจดี เตียง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10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6" name="วงรี 35"/>
          <p:cNvSpPr/>
          <p:nvPr/>
        </p:nvSpPr>
        <p:spPr>
          <a:xfrm>
            <a:off x="1907704" y="774626"/>
            <a:ext cx="612194" cy="518407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</a:p>
        </p:txBody>
      </p:sp>
      <p:sp>
        <p:nvSpPr>
          <p:cNvPr id="37" name="วงรี 36"/>
          <p:cNvSpPr/>
          <p:nvPr/>
        </p:nvSpPr>
        <p:spPr>
          <a:xfrm>
            <a:off x="1892769" y="2695187"/>
            <a:ext cx="612194" cy="518407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</a:p>
        </p:txBody>
      </p:sp>
      <p:sp>
        <p:nvSpPr>
          <p:cNvPr id="38" name="วงรี 37"/>
          <p:cNvSpPr/>
          <p:nvPr/>
        </p:nvSpPr>
        <p:spPr>
          <a:xfrm>
            <a:off x="1877440" y="1654845"/>
            <a:ext cx="612194" cy="518407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</a:p>
        </p:txBody>
      </p:sp>
      <p:sp>
        <p:nvSpPr>
          <p:cNvPr id="39" name="วงรี 38"/>
          <p:cNvSpPr/>
          <p:nvPr/>
        </p:nvSpPr>
        <p:spPr>
          <a:xfrm>
            <a:off x="1871574" y="3651870"/>
            <a:ext cx="612194" cy="518407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</a:t>
            </a:r>
          </a:p>
        </p:txBody>
      </p:sp>
      <p:sp>
        <p:nvSpPr>
          <p:cNvPr id="40" name="สี่เหลี่ยมผืนผ้า 39"/>
          <p:cNvSpPr/>
          <p:nvPr/>
        </p:nvSpPr>
        <p:spPr>
          <a:xfrm>
            <a:off x="425291" y="107129"/>
            <a:ext cx="1261917" cy="47157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xx:xx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1" name="สี่เหลี่ยมผืนผ้า 40"/>
          <p:cNvSpPr/>
          <p:nvPr/>
        </p:nvSpPr>
        <p:spPr>
          <a:xfrm>
            <a:off x="6994606" y="625633"/>
            <a:ext cx="1908810" cy="1297920"/>
          </a:xfrm>
          <a:prstGeom prst="rect">
            <a:avLst/>
          </a:prstGeom>
          <a:ln w="101600">
            <a:solidFill>
              <a:schemeClr val="bg1">
                <a:lumMod val="50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102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RR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36  </a:t>
            </a:r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87 %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150/90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37.2</a:t>
            </a:r>
          </a:p>
        </p:txBody>
      </p:sp>
      <p:pic>
        <p:nvPicPr>
          <p:cNvPr id="42" name="รูปภาพ 4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r="40131" b="69737"/>
          <a:stretch/>
        </p:blipFill>
        <p:spPr>
          <a:xfrm>
            <a:off x="7091657" y="663501"/>
            <a:ext cx="1397036" cy="345421"/>
          </a:xfrm>
          <a:prstGeom prst="rect">
            <a:avLst/>
          </a:prstGeom>
        </p:spPr>
      </p:pic>
      <p:sp>
        <p:nvSpPr>
          <p:cNvPr id="43" name="กล่องข้อความ 42"/>
          <p:cNvSpPr txBox="1"/>
          <p:nvPr/>
        </p:nvSpPr>
        <p:spPr>
          <a:xfrm>
            <a:off x="1109567" y="2029891"/>
            <a:ext cx="7661948" cy="8309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เตรียมอุปกรณ์ในการใส่ท่อเครื่องช่วยหายใจ</a:t>
            </a:r>
            <a:endParaRPr lang="en-GB" sz="4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48042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FE5E-1314-4BBB-B933-6772AE93C28D}" type="slidenum">
              <a:rPr lang="th-TH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27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5" name="กลุ่ม 4"/>
          <p:cNvGrpSpPr/>
          <p:nvPr/>
        </p:nvGrpSpPr>
        <p:grpSpPr>
          <a:xfrm>
            <a:off x="0" y="-452586"/>
            <a:ext cx="10431371" cy="5600699"/>
            <a:chOff x="0" y="-609599"/>
            <a:chExt cx="13908495" cy="7467598"/>
          </a:xfrm>
        </p:grpSpPr>
        <p:sp>
          <p:nvSpPr>
            <p:cNvPr id="6" name="สามเหลี่ยมมุมฉาก 5"/>
            <p:cNvSpPr/>
            <p:nvPr/>
          </p:nvSpPr>
          <p:spPr>
            <a:xfrm flipH="1" flipV="1">
              <a:off x="5117432" y="-3"/>
              <a:ext cx="7074568" cy="6625389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สี่เหลี่ยมผืนผ้า 6"/>
            <p:cNvSpPr/>
            <p:nvPr/>
          </p:nvSpPr>
          <p:spPr>
            <a:xfrm>
              <a:off x="0" y="3400926"/>
              <a:ext cx="8454190" cy="3457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สามเหลี่ยมมุมฉาก 7"/>
            <p:cNvSpPr/>
            <p:nvPr/>
          </p:nvSpPr>
          <p:spPr>
            <a:xfrm>
              <a:off x="8438148" y="3400926"/>
              <a:ext cx="3737810" cy="3457073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สี่เหลี่ยมผืนผ้า 8"/>
            <p:cNvSpPr/>
            <p:nvPr/>
          </p:nvSpPr>
          <p:spPr>
            <a:xfrm>
              <a:off x="0" y="3208420"/>
              <a:ext cx="8454190" cy="192506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0" name="ลบ 9"/>
            <p:cNvSpPr/>
            <p:nvPr/>
          </p:nvSpPr>
          <p:spPr>
            <a:xfrm rot="2561122">
              <a:off x="6779607" y="4598081"/>
              <a:ext cx="7128888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" name="สี่เหลี่ยมผืนผ้า 10"/>
            <p:cNvSpPr/>
            <p:nvPr/>
          </p:nvSpPr>
          <p:spPr>
            <a:xfrm>
              <a:off x="0" y="0"/>
              <a:ext cx="8454190" cy="32084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E9E1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solidFill>
                  <a:srgbClr val="FF99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" name="ลบ 11"/>
            <p:cNvSpPr/>
            <p:nvPr/>
          </p:nvSpPr>
          <p:spPr>
            <a:xfrm rot="5400000">
              <a:off x="6205706" y="1229810"/>
              <a:ext cx="4496966" cy="818147"/>
            </a:xfrm>
            <a:prstGeom prst="mathMin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13" name="รูปภาพ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95" y="545409"/>
            <a:ext cx="1554320" cy="595701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4" y="548076"/>
            <a:ext cx="1554320" cy="595700"/>
          </a:xfrm>
          <a:prstGeom prst="rect">
            <a:avLst/>
          </a:prstGeom>
        </p:spPr>
      </p:pic>
      <p:sp>
        <p:nvSpPr>
          <p:cNvPr id="15" name="สี่เหลี่ยมผืนผ้า 14"/>
          <p:cNvSpPr/>
          <p:nvPr/>
        </p:nvSpPr>
        <p:spPr>
          <a:xfrm>
            <a:off x="4708379" y="436879"/>
            <a:ext cx="1391993" cy="493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</a:t>
            </a:r>
            <a:r>
              <a:rPr lang="en-GB" sz="1500" b="1" dirty="0">
                <a:solidFill>
                  <a:srgbClr val="FF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N C S</a:t>
            </a:r>
            <a:r>
              <a:rPr lang="en-GB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</a:t>
            </a:r>
            <a:r>
              <a:rPr lang="th-TH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</a:t>
            </a:r>
          </a:p>
          <a:p>
            <a:pPr algn="ctr"/>
            <a:r>
              <a:rPr lang="th-TH" sz="1500" b="1" dirty="0">
                <a:solidFill>
                  <a:srgbClr val="C00000"/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        </a:t>
            </a:r>
            <a:r>
              <a:rPr lang="en-GB" sz="15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ea typeface="Adobe Fan Heiti Std B" panose="020B0700000000000000" pitchFamily="34" charset="-128"/>
                <a:cs typeface="TH Sarabun New" panose="020B0500040200020003" pitchFamily="34" charset="-34"/>
              </a:rPr>
              <a:t>HOSPITAL</a:t>
            </a:r>
          </a:p>
        </p:txBody>
      </p:sp>
      <p:pic>
        <p:nvPicPr>
          <p:cNvPr id="16" name="ตัวแทนเนื้อหา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7" t="11296" r="28100" b="11192"/>
          <a:stretch/>
        </p:blipFill>
        <p:spPr>
          <a:xfrm>
            <a:off x="6554450" y="1623553"/>
            <a:ext cx="1236689" cy="2529591"/>
          </a:xfrm>
          <a:prstGeom prst="rect">
            <a:avLst/>
          </a:prstGeom>
        </p:spPr>
      </p:pic>
      <p:grpSp>
        <p:nvGrpSpPr>
          <p:cNvPr id="17" name="กลุ่ม 16"/>
          <p:cNvGrpSpPr/>
          <p:nvPr/>
        </p:nvGrpSpPr>
        <p:grpSpPr>
          <a:xfrm>
            <a:off x="4169685" y="713140"/>
            <a:ext cx="1470431" cy="2834229"/>
            <a:chOff x="5437981" y="888437"/>
            <a:chExt cx="1965762" cy="3716091"/>
          </a:xfrm>
        </p:grpSpPr>
        <p:pic>
          <p:nvPicPr>
            <p:cNvPr id="18" name="รูปภาพ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3" t="12677"/>
            <a:stretch/>
          </p:blipFill>
          <p:spPr>
            <a:xfrm>
              <a:off x="5437981" y="888437"/>
              <a:ext cx="1965762" cy="3716091"/>
            </a:xfrm>
            <a:prstGeom prst="rect">
              <a:avLst/>
            </a:prstGeom>
          </p:spPr>
        </p:pic>
        <p:sp>
          <p:nvSpPr>
            <p:cNvPr id="19" name="สี่เหลี่ยมผืนผ้า 18"/>
            <p:cNvSpPr/>
            <p:nvPr/>
          </p:nvSpPr>
          <p:spPr>
            <a:xfrm>
              <a:off x="6746262" y="1399574"/>
              <a:ext cx="436872" cy="10556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20" name="รูปภาพ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38922" r="23637" b="-3386"/>
          <a:stretch/>
        </p:blipFill>
        <p:spPr>
          <a:xfrm>
            <a:off x="2522303" y="1447501"/>
            <a:ext cx="4412137" cy="2841252"/>
          </a:xfrm>
          <a:prstGeom prst="rect">
            <a:avLst/>
          </a:prstGeom>
        </p:spPr>
      </p:pic>
      <p:sp>
        <p:nvSpPr>
          <p:cNvPr id="21" name="สี่เหลี่ยมผืนผ้า 20"/>
          <p:cNvSpPr/>
          <p:nvPr/>
        </p:nvSpPr>
        <p:spPr>
          <a:xfrm>
            <a:off x="4399123" y="1059217"/>
            <a:ext cx="326789" cy="805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2" name="รูปภาพ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28" y="504032"/>
            <a:ext cx="381626" cy="381626"/>
          </a:xfrm>
          <a:prstGeom prst="rect">
            <a:avLst/>
          </a:prstGeom>
        </p:spPr>
      </p:pic>
      <p:grpSp>
        <p:nvGrpSpPr>
          <p:cNvPr id="23" name="กลุ่ม 22"/>
          <p:cNvGrpSpPr/>
          <p:nvPr/>
        </p:nvGrpSpPr>
        <p:grpSpPr>
          <a:xfrm>
            <a:off x="7515002" y="-32373"/>
            <a:ext cx="1616942" cy="611075"/>
            <a:chOff x="5684307" y="2937004"/>
            <a:chExt cx="5231568" cy="1828800"/>
          </a:xfrm>
        </p:grpSpPr>
        <p:pic>
          <p:nvPicPr>
            <p:cNvPr id="24" name="รูปภาพ 2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3" t="49092" r="8518" b="21369"/>
            <a:stretch/>
          </p:blipFill>
          <p:spPr>
            <a:xfrm>
              <a:off x="5684307" y="2937004"/>
              <a:ext cx="5231568" cy="1828800"/>
            </a:xfrm>
            <a:prstGeom prst="rect">
              <a:avLst/>
            </a:prstGeom>
          </p:spPr>
        </p:pic>
        <p:sp>
          <p:nvSpPr>
            <p:cNvPr id="25" name="สี่เหลี่ยมผืนผ้า 24"/>
            <p:cNvSpPr/>
            <p:nvPr/>
          </p:nvSpPr>
          <p:spPr>
            <a:xfrm>
              <a:off x="7480092" y="3511362"/>
              <a:ext cx="2968053" cy="734519"/>
            </a:xfrm>
            <a:prstGeom prst="rect">
              <a:avLst/>
            </a:prstGeom>
            <a:solidFill>
              <a:srgbClr val="F67E10"/>
            </a:solidFill>
            <a:ln>
              <a:solidFill>
                <a:srgbClr val="F67E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05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26" name="สี่เหลี่ยมผืนผ้า 25"/>
          <p:cNvSpPr/>
          <p:nvPr/>
        </p:nvSpPr>
        <p:spPr>
          <a:xfrm>
            <a:off x="2475282" y="4355302"/>
            <a:ext cx="1232622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</a:t>
            </a:r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: Background</a:t>
            </a:r>
            <a:endParaRPr lang="en-GB" sz="18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" name="สี่เหลี่ยมผืนผ้า 26"/>
          <p:cNvSpPr/>
          <p:nvPr/>
        </p:nvSpPr>
        <p:spPr>
          <a:xfrm>
            <a:off x="4499578" y="4376563"/>
            <a:ext cx="1080534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(A) : Assessment </a:t>
            </a:r>
            <a:endParaRPr lang="en-GB" sz="18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" name="สี่เหลี่ยมผืนผ้า 27"/>
          <p:cNvSpPr/>
          <p:nvPr/>
        </p:nvSpPr>
        <p:spPr>
          <a:xfrm>
            <a:off x="6516216" y="4400816"/>
            <a:ext cx="1687465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</a:t>
            </a:r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: Recommendation</a:t>
            </a:r>
            <a:endParaRPr lang="en-GB" sz="18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529623" y="4340425"/>
            <a:ext cx="904616" cy="551811"/>
          </a:xfrm>
          <a:prstGeom prst="rect">
            <a:avLst/>
          </a:prstGeom>
          <a:solidFill>
            <a:schemeClr val="bg1"/>
          </a:solidFill>
          <a:ln w="1016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th-TH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1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: Situation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GB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0" name="สี่เหลี่ยมผืนผ้า 29"/>
          <p:cNvSpPr/>
          <p:nvPr/>
        </p:nvSpPr>
        <p:spPr>
          <a:xfrm>
            <a:off x="2588337" y="702751"/>
            <a:ext cx="3672408" cy="6312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ดิฉันคิดว่าน่าจะเอกซเรย์ละมีการให้ยาพ่นและไม่ทราบว่าคุณหมอจะเข้ามาดูผู้ป่วยไหมค่ะ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1" name="สี่เหลี่ยมผืนผ้า 30"/>
          <p:cNvSpPr/>
          <p:nvPr/>
        </p:nvSpPr>
        <p:spPr>
          <a:xfrm>
            <a:off x="2579287" y="1469058"/>
            <a:ext cx="4241785" cy="8559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วันที่เข้ารับการรักษา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15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ตุลาคม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2560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วินิจฉัย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COPD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รักษาด้วย 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Ventolin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MDI 2 puff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prn,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Seretide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inhaler 1 puff bid,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Sulbutamol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5 mg </a:t>
            </a:r>
          </a:p>
          <a:p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tab </a:t>
            </a:r>
            <a:r>
              <a:rPr lang="en-GB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tid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pc </a:t>
            </a:r>
            <a:endParaRPr lang="th-TH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2" name="สี่เหลี่ยมผืนผ้า 31"/>
          <p:cNvSpPr/>
          <p:nvPr/>
        </p:nvSpPr>
        <p:spPr>
          <a:xfrm>
            <a:off x="2588227" y="2443444"/>
            <a:ext cx="5220252" cy="1000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ผู้ป่วยรู้สึกตัวดี อุณหภูมิกาย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37.2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อัตราการหายใจ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30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ครั้ง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นาที เสียงหัวใจปกติ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 130/80 mmHg</a:t>
            </a:r>
            <a:r>
              <a:rPr lang="en-GB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ฟังปอดพบเสียง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wheezing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bilateral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O</a:t>
            </a:r>
            <a:r>
              <a:rPr lang="en-US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เหลือ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92%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ตอนนี้ได้ให้การพยาบาลจัดท่า   ศีรษะสูงและให้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canula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3 LPM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หลังให้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sz="1600" baseline="-25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sat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เพิ่มขึ้นเป็น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94%</a:t>
            </a:r>
          </a:p>
        </p:txBody>
      </p:sp>
      <p:sp>
        <p:nvSpPr>
          <p:cNvPr id="33" name="สี่เหลี่ยมผืนผ้า 32"/>
          <p:cNvSpPr/>
          <p:nvPr/>
        </p:nvSpPr>
        <p:spPr>
          <a:xfrm>
            <a:off x="2570886" y="3596668"/>
            <a:ext cx="3672408" cy="6312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ดิฉันนางสาวดวงใจ ดีดวง พยาบาล </a:t>
            </a:r>
            <a:r>
              <a:rPr lang="en-US" sz="1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Incharge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ห้อง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ER  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ขอรายงาน 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Cause 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ผู้ป่วยชื่อ นายรัก ใจดี เตียง</a:t>
            </a:r>
            <a:r>
              <a:rPr lang="en-US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10</a:t>
            </a:r>
            <a:endParaRPr lang="en-GB" sz="1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6" name="วงรี 35"/>
          <p:cNvSpPr/>
          <p:nvPr/>
        </p:nvSpPr>
        <p:spPr>
          <a:xfrm>
            <a:off x="1907704" y="774626"/>
            <a:ext cx="612194" cy="518407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</a:p>
        </p:txBody>
      </p:sp>
      <p:sp>
        <p:nvSpPr>
          <p:cNvPr id="37" name="วงรี 36"/>
          <p:cNvSpPr/>
          <p:nvPr/>
        </p:nvSpPr>
        <p:spPr>
          <a:xfrm>
            <a:off x="1892769" y="2695187"/>
            <a:ext cx="612194" cy="518407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</a:p>
        </p:txBody>
      </p:sp>
      <p:sp>
        <p:nvSpPr>
          <p:cNvPr id="38" name="วงรี 37"/>
          <p:cNvSpPr/>
          <p:nvPr/>
        </p:nvSpPr>
        <p:spPr>
          <a:xfrm>
            <a:off x="1877440" y="1654845"/>
            <a:ext cx="612194" cy="518407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</a:p>
        </p:txBody>
      </p:sp>
      <p:sp>
        <p:nvSpPr>
          <p:cNvPr id="39" name="วงรี 38"/>
          <p:cNvSpPr/>
          <p:nvPr/>
        </p:nvSpPr>
        <p:spPr>
          <a:xfrm>
            <a:off x="1871574" y="3651870"/>
            <a:ext cx="612194" cy="518407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</a:t>
            </a:r>
          </a:p>
        </p:txBody>
      </p:sp>
      <p:sp>
        <p:nvSpPr>
          <p:cNvPr id="40" name="สี่เหลี่ยมผืนผ้า 39"/>
          <p:cNvSpPr/>
          <p:nvPr/>
        </p:nvSpPr>
        <p:spPr>
          <a:xfrm>
            <a:off x="425291" y="107129"/>
            <a:ext cx="1261917" cy="47157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xx:xx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1" name="สี่เหลี่ยมผืนผ้า 40"/>
          <p:cNvSpPr/>
          <p:nvPr/>
        </p:nvSpPr>
        <p:spPr>
          <a:xfrm>
            <a:off x="6994606" y="625633"/>
            <a:ext cx="1908810" cy="1297920"/>
          </a:xfrm>
          <a:prstGeom prst="rect">
            <a:avLst/>
          </a:prstGeom>
          <a:ln w="101600">
            <a:solidFill>
              <a:schemeClr val="bg1">
                <a:lumMod val="50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102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RR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36  </a:t>
            </a:r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87 %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BP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150/90</a:t>
            </a:r>
          </a:p>
          <a:p>
            <a:r>
              <a:rPr lang="en-GB" sz="21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GB" sz="2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37.2</a:t>
            </a:r>
          </a:p>
        </p:txBody>
      </p:sp>
      <p:pic>
        <p:nvPicPr>
          <p:cNvPr id="42" name="รูปภาพ 4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r="40131" b="69737"/>
          <a:stretch/>
        </p:blipFill>
        <p:spPr>
          <a:xfrm>
            <a:off x="7091657" y="663501"/>
            <a:ext cx="1397036" cy="345421"/>
          </a:xfrm>
          <a:prstGeom prst="rect">
            <a:avLst/>
          </a:prstGeom>
        </p:spPr>
      </p:pic>
      <p:sp>
        <p:nvSpPr>
          <p:cNvPr id="43" name="กล่องข้อความ 42"/>
          <p:cNvSpPr txBox="1"/>
          <p:nvPr/>
        </p:nvSpPr>
        <p:spPr>
          <a:xfrm>
            <a:off x="1109567" y="2029891"/>
            <a:ext cx="7661948" cy="8309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เตรียมอุปกรณ์ในการใส่ท่อเครื่องช่วยหายใจ</a:t>
            </a:r>
            <a:endParaRPr lang="en-GB" sz="4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4" name="กล่องข้อความ 43"/>
          <p:cNvSpPr txBox="1"/>
          <p:nvPr/>
        </p:nvSpPr>
        <p:spPr>
          <a:xfrm>
            <a:off x="2475282" y="1550023"/>
            <a:ext cx="4152281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9800" b="1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063033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" y="-1"/>
            <a:ext cx="4408265" cy="2909455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90" y="0"/>
            <a:ext cx="4408265" cy="2909455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3383500" y="1454726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633382" y="1579418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76">
            <a:off x="8179997" y="4548022"/>
            <a:ext cx="887945" cy="605721"/>
          </a:xfrm>
          <a:prstGeom prst="rect">
            <a:avLst/>
          </a:prstGeom>
        </p:spPr>
      </p:pic>
      <p:sp>
        <p:nvSpPr>
          <p:cNvPr id="15" name="กล่องข้อความ 14"/>
          <p:cNvSpPr txBox="1"/>
          <p:nvPr/>
        </p:nvSpPr>
        <p:spPr>
          <a:xfrm>
            <a:off x="8267701" y="4720593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NEXT</a:t>
            </a:r>
          </a:p>
        </p:txBody>
      </p:sp>
      <p:sp>
        <p:nvSpPr>
          <p:cNvPr id="17" name="ชื่อเรื่อง 1"/>
          <p:cNvSpPr>
            <a:spLocks noGrp="1"/>
          </p:cNvSpPr>
          <p:nvPr>
            <p:ph type="title"/>
          </p:nvPr>
        </p:nvSpPr>
        <p:spPr>
          <a:xfrm>
            <a:off x="683568" y="2067694"/>
            <a:ext cx="7283267" cy="1602958"/>
          </a:xfrm>
        </p:spPr>
        <p:txBody>
          <a:bodyPr/>
          <a:lstStyle/>
          <a:p>
            <a:r>
              <a:rPr lang="en-GB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</a:t>
            </a:r>
            <a:r>
              <a:rPr lang="th-TH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1. ทำแบบทดสอบหลังการเรียนรู้ </a:t>
            </a: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10 </a:t>
            </a:r>
            <a:r>
              <a:rPr lang="th-TH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</a:t>
            </a:r>
            <a:br>
              <a:rPr lang="th-TH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</a:t>
            </a: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สรุปคะแนนที่ได้จากการทำแบบทดสอบก่อน</a:t>
            </a: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th-TH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หลังเรียน</a:t>
            </a:r>
            <a:b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3. </a:t>
            </a:r>
            <a:r>
              <a:rPr lang="th-TH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ประเมินความพึงพอใจในการใช้สื่อ</a:t>
            </a:r>
            <a:endParaRPr lang="en-GB" sz="2400" dirty="0">
              <a:solidFill>
                <a:schemeClr val="bg2">
                  <a:lumMod val="20000"/>
                  <a:lumOff val="8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สี่เหลี่ยมผืนผ้ามุมมน 11"/>
          <p:cNvSpPr/>
          <p:nvPr/>
        </p:nvSpPr>
        <p:spPr>
          <a:xfrm>
            <a:off x="3597698" y="699542"/>
            <a:ext cx="1787387" cy="96203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ขั้นสรุป</a:t>
            </a:r>
          </a:p>
          <a:p>
            <a:pPr algn="ctr"/>
            <a:r>
              <a:rPr lang="en-GB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Debrief</a:t>
            </a:r>
          </a:p>
        </p:txBody>
      </p:sp>
    </p:spTree>
    <p:extLst>
      <p:ext uri="{BB962C8B-B14F-4D97-AF65-F5344CB8AC3E}">
        <p14:creationId xmlns:p14="http://schemas.microsoft.com/office/powerpoint/2010/main" val="254508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" y="-1"/>
            <a:ext cx="4408265" cy="2909455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90" y="0"/>
            <a:ext cx="4408265" cy="2909455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3383500" y="1454726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633382" y="1579418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76">
            <a:off x="8179997" y="4548022"/>
            <a:ext cx="887945" cy="605721"/>
          </a:xfrm>
          <a:prstGeom prst="rect">
            <a:avLst/>
          </a:prstGeom>
        </p:spPr>
      </p:pic>
      <p:sp>
        <p:nvSpPr>
          <p:cNvPr id="15" name="กล่องข้อความ 14"/>
          <p:cNvSpPr txBox="1"/>
          <p:nvPr/>
        </p:nvSpPr>
        <p:spPr>
          <a:xfrm>
            <a:off x="8267701" y="4720593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NEXT</a:t>
            </a:r>
          </a:p>
        </p:txBody>
      </p:sp>
      <p:sp>
        <p:nvSpPr>
          <p:cNvPr id="12" name="สี่เหลี่ยมผืนผ้ามุมมน 11"/>
          <p:cNvSpPr/>
          <p:nvPr/>
        </p:nvSpPr>
        <p:spPr>
          <a:xfrm>
            <a:off x="3597698" y="973708"/>
            <a:ext cx="1787387" cy="96203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คะแนนที่ได้</a:t>
            </a:r>
          </a:p>
        </p:txBody>
      </p:sp>
    </p:spTree>
    <p:extLst>
      <p:ext uri="{BB962C8B-B14F-4D97-AF65-F5344CB8AC3E}">
        <p14:creationId xmlns:p14="http://schemas.microsoft.com/office/powerpoint/2010/main" val="2105842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" y="-1"/>
            <a:ext cx="4408265" cy="2909455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90" y="0"/>
            <a:ext cx="4408265" cy="2909455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3383500" y="1454726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633382" y="1579418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76">
            <a:off x="8179997" y="4548022"/>
            <a:ext cx="887945" cy="605721"/>
          </a:xfrm>
          <a:prstGeom prst="rect">
            <a:avLst/>
          </a:prstGeom>
        </p:spPr>
      </p:pic>
      <p:sp>
        <p:nvSpPr>
          <p:cNvPr id="15" name="กล่องข้อความ 14"/>
          <p:cNvSpPr txBox="1"/>
          <p:nvPr/>
        </p:nvSpPr>
        <p:spPr>
          <a:xfrm>
            <a:off x="8267701" y="4720593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NEXT</a:t>
            </a:r>
          </a:p>
        </p:txBody>
      </p:sp>
      <p:sp>
        <p:nvSpPr>
          <p:cNvPr id="17" name="ชื่อเรื่อง 1"/>
          <p:cNvSpPr>
            <a:spLocks noGrp="1"/>
          </p:cNvSpPr>
          <p:nvPr>
            <p:ph type="title"/>
          </p:nvPr>
        </p:nvSpPr>
        <p:spPr>
          <a:xfrm>
            <a:off x="683568" y="2416762"/>
            <a:ext cx="7283267" cy="1961666"/>
          </a:xfrm>
        </p:spPr>
        <p:txBody>
          <a:bodyPr/>
          <a:lstStyle/>
          <a:p>
            <a:br>
              <a:rPr lang="en-GB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GB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</a:t>
            </a:r>
            <a:r>
              <a:rPr lang="th-TH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1. ผู้ใช้งานสามารถประเมินสภาพผู้ป่วยโรคปอดอุดกั้นเรื้อรังได้ถูกต้อง ครบถ้วนตามหลัก </a:t>
            </a: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 B C D E </a:t>
            </a:r>
            <a:b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2. </a:t>
            </a:r>
            <a:r>
              <a:rPr lang="th-TH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ผู้ใช้งานสามารถรายงานแพทย์ตามหลัก </a:t>
            </a: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SBAR </a:t>
            </a:r>
            <a:r>
              <a:rPr lang="th-TH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 </a:t>
            </a:r>
            <a:b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</a:t>
            </a:r>
            <a:r>
              <a:rPr lang="th-TH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3. ผู้ใช้งานสามารถปฏิบัติการดูแลช่วยเหลือผู้ป่วยที่มีภาวะปอดอุดกั้นเรื้อรังตามสถานการณ์ได้</a:t>
            </a:r>
            <a:endParaRPr lang="en-GB" sz="2400" dirty="0">
              <a:solidFill>
                <a:schemeClr val="bg2">
                  <a:lumMod val="20000"/>
                  <a:lumOff val="8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สี่เหลี่ยมผืนผ้ามุมมน 10"/>
          <p:cNvSpPr/>
          <p:nvPr/>
        </p:nvSpPr>
        <p:spPr>
          <a:xfrm>
            <a:off x="3550578" y="716394"/>
            <a:ext cx="1787387" cy="96203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ขั้นนำ</a:t>
            </a:r>
          </a:p>
          <a:p>
            <a:pPr algn="ctr"/>
            <a:r>
              <a:rPr lang="en-GB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Pre - Brief</a:t>
            </a:r>
          </a:p>
        </p:txBody>
      </p:sp>
      <p:sp>
        <p:nvSpPr>
          <p:cNvPr id="2" name="กล่องข้อความ 1"/>
          <p:cNvSpPr txBox="1"/>
          <p:nvPr/>
        </p:nvSpPr>
        <p:spPr>
          <a:xfrm>
            <a:off x="683568" y="1779662"/>
            <a:ext cx="1728192" cy="523220"/>
          </a:xfrm>
          <a:prstGeom prst="rect">
            <a:avLst/>
          </a:prstGeo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b="1" dirty="0">
                <a:solidFill>
                  <a:srgbClr val="FFC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วัตถุประสงค์</a:t>
            </a:r>
            <a:endParaRPr lang="en-GB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63966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" y="-1"/>
            <a:ext cx="4408265" cy="2909455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90" y="0"/>
            <a:ext cx="4408265" cy="2909455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3383500" y="1454726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633382" y="1579418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76">
            <a:off x="8179997" y="4548022"/>
            <a:ext cx="887945" cy="605721"/>
          </a:xfrm>
          <a:prstGeom prst="rect">
            <a:avLst/>
          </a:prstGeom>
        </p:spPr>
      </p:pic>
      <p:sp>
        <p:nvSpPr>
          <p:cNvPr id="15" name="กล่องข้อความ 14"/>
          <p:cNvSpPr txBox="1"/>
          <p:nvPr/>
        </p:nvSpPr>
        <p:spPr>
          <a:xfrm>
            <a:off x="8267701" y="4720593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NEXT</a:t>
            </a:r>
          </a:p>
        </p:txBody>
      </p:sp>
      <p:sp>
        <p:nvSpPr>
          <p:cNvPr id="12" name="สี่เหลี่ยมผืนผ้ามุมมน 11"/>
          <p:cNvSpPr/>
          <p:nvPr/>
        </p:nvSpPr>
        <p:spPr>
          <a:xfrm>
            <a:off x="3597698" y="973708"/>
            <a:ext cx="1787387" cy="96203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คะแนนที่ได้</a:t>
            </a:r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3472942" y="2324703"/>
            <a:ext cx="2286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&lt; 60 </a:t>
            </a:r>
            <a:r>
              <a:rPr lang="th-TH" sz="4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คะแนน</a:t>
            </a:r>
            <a:endParaRPr lang="en-GB" sz="40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2664830" y="3133100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ควรปรับปรุง ทบทวนเนื้อหาใหม่</a:t>
            </a:r>
            <a:endParaRPr lang="en-GB" sz="3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66446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" y="-1"/>
            <a:ext cx="4408265" cy="2909455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90" y="0"/>
            <a:ext cx="4408265" cy="2909455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3383500" y="1454726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633382" y="1579418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76">
            <a:off x="8179997" y="4548022"/>
            <a:ext cx="887945" cy="605721"/>
          </a:xfrm>
          <a:prstGeom prst="rect">
            <a:avLst/>
          </a:prstGeom>
        </p:spPr>
      </p:pic>
      <p:sp>
        <p:nvSpPr>
          <p:cNvPr id="15" name="กล่องข้อความ 14"/>
          <p:cNvSpPr txBox="1"/>
          <p:nvPr/>
        </p:nvSpPr>
        <p:spPr>
          <a:xfrm>
            <a:off x="8267701" y="4720593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NEXT</a:t>
            </a:r>
          </a:p>
        </p:txBody>
      </p:sp>
      <p:sp>
        <p:nvSpPr>
          <p:cNvPr id="17" name="ชื่อเรื่อง 1"/>
          <p:cNvSpPr>
            <a:spLocks noGrp="1"/>
          </p:cNvSpPr>
          <p:nvPr>
            <p:ph type="title"/>
          </p:nvPr>
        </p:nvSpPr>
        <p:spPr>
          <a:xfrm>
            <a:off x="492037" y="785893"/>
            <a:ext cx="7584032" cy="4247122"/>
          </a:xfrm>
        </p:spPr>
        <p:txBody>
          <a:bodyPr/>
          <a:lstStyle/>
          <a:p>
            <a:br>
              <a:rPr lang="en-GB" sz="22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endParaRPr lang="en-GB" sz="2200" dirty="0">
              <a:solidFill>
                <a:schemeClr val="bg2">
                  <a:lumMod val="20000"/>
                  <a:lumOff val="8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สี่เหลี่ยมผืนผ้ามุมมน 15"/>
          <p:cNvSpPr/>
          <p:nvPr/>
        </p:nvSpPr>
        <p:spPr>
          <a:xfrm>
            <a:off x="3535351" y="675408"/>
            <a:ext cx="1787387" cy="96203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ขั้นปฏิบัติ</a:t>
            </a:r>
          </a:p>
          <a:p>
            <a:pPr algn="ctr"/>
            <a:r>
              <a:rPr lang="en-GB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Scenario</a:t>
            </a:r>
          </a:p>
        </p:txBody>
      </p:sp>
      <p:sp>
        <p:nvSpPr>
          <p:cNvPr id="2" name="กล่องข้อความ 1"/>
          <p:cNvSpPr txBox="1"/>
          <p:nvPr/>
        </p:nvSpPr>
        <p:spPr>
          <a:xfrm>
            <a:off x="1386964" y="1910030"/>
            <a:ext cx="4481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1.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ศึกษาเนื้อหาเกี่ยวกับโรคปอดอุดกั้นเรื้อรัง</a:t>
            </a:r>
          </a:p>
          <a:p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2.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ศึกษาประวัติการเจ็บป่วย</a:t>
            </a:r>
          </a:p>
          <a:p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3.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เริ่มเล่นสถานการณ์</a:t>
            </a:r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2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ภายในเวลา </a:t>
            </a:r>
            <a:r>
              <a:rPr lang="en-GB" sz="2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 </a:t>
            </a:r>
            <a:r>
              <a:rPr lang="th-TH" sz="2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นาที </a:t>
            </a:r>
            <a:r>
              <a:rPr lang="en-GB" sz="2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2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</a:t>
            </a:r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ประเมินอาการตามหลัก </a:t>
            </a:r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ABCDE</a:t>
            </a:r>
          </a:p>
          <a:p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- 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ให้การพยาบาลตามอาการของผู้ป่วย</a:t>
            </a:r>
          </a:p>
          <a:p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</a:t>
            </a:r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รายงานแพทย์ตามหลัก </a:t>
            </a:r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SBAR </a:t>
            </a:r>
            <a:endParaRPr lang="th-TH" sz="24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GB" sz="24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7388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" y="-1"/>
            <a:ext cx="4408265" cy="2909455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90" y="0"/>
            <a:ext cx="4408265" cy="2909455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3383500" y="1454726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633382" y="1579418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76">
            <a:off x="8179997" y="4548022"/>
            <a:ext cx="887945" cy="605721"/>
          </a:xfrm>
          <a:prstGeom prst="rect">
            <a:avLst/>
          </a:prstGeom>
        </p:spPr>
      </p:pic>
      <p:sp>
        <p:nvSpPr>
          <p:cNvPr id="15" name="กล่องข้อความ 14"/>
          <p:cNvSpPr txBox="1"/>
          <p:nvPr/>
        </p:nvSpPr>
        <p:spPr>
          <a:xfrm>
            <a:off x="8267701" y="4720593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NEXT</a:t>
            </a:r>
          </a:p>
        </p:txBody>
      </p:sp>
      <p:sp>
        <p:nvSpPr>
          <p:cNvPr id="12" name="สี่เหลี่ยมผืนผ้ามุมมน 11"/>
          <p:cNvSpPr/>
          <p:nvPr/>
        </p:nvSpPr>
        <p:spPr>
          <a:xfrm>
            <a:off x="3597698" y="973708"/>
            <a:ext cx="1787387" cy="96203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คะแนนที่ได้</a:t>
            </a:r>
          </a:p>
        </p:txBody>
      </p:sp>
      <p:sp>
        <p:nvSpPr>
          <p:cNvPr id="16" name="กล่องข้อความ 15"/>
          <p:cNvSpPr txBox="1"/>
          <p:nvPr/>
        </p:nvSpPr>
        <p:spPr>
          <a:xfrm>
            <a:off x="3348250" y="2217807"/>
            <a:ext cx="2286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&gt;= 60 </a:t>
            </a:r>
            <a:r>
              <a:rPr lang="th-TH" sz="4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คะแนน</a:t>
            </a:r>
            <a:endParaRPr lang="en-GB" sz="40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กล่องข้อความ 17"/>
          <p:cNvSpPr txBox="1"/>
          <p:nvPr/>
        </p:nvSpPr>
        <p:spPr>
          <a:xfrm>
            <a:off x="3383500" y="3036527"/>
            <a:ext cx="3445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post-test</a:t>
            </a:r>
          </a:p>
        </p:txBody>
      </p:sp>
    </p:spTree>
    <p:extLst>
      <p:ext uri="{BB962C8B-B14F-4D97-AF65-F5344CB8AC3E}">
        <p14:creationId xmlns:p14="http://schemas.microsoft.com/office/powerpoint/2010/main" val="2468331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/>
          <p:cNvSpPr/>
          <p:nvPr/>
        </p:nvSpPr>
        <p:spPr>
          <a:xfrm>
            <a:off x="0" y="9252"/>
            <a:ext cx="9144000" cy="51435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" y="-1"/>
            <a:ext cx="4408265" cy="2909455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90" y="0"/>
            <a:ext cx="4408265" cy="2909455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3383500" y="1454726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633382" y="1579418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ชื่อเรื่อง 1"/>
          <p:cNvSpPr>
            <a:spLocks noGrp="1"/>
          </p:cNvSpPr>
          <p:nvPr>
            <p:ph type="title"/>
          </p:nvPr>
        </p:nvSpPr>
        <p:spPr>
          <a:xfrm>
            <a:off x="492037" y="785893"/>
            <a:ext cx="7584032" cy="4247122"/>
          </a:xfrm>
        </p:spPr>
        <p:txBody>
          <a:bodyPr/>
          <a:lstStyle/>
          <a:p>
            <a:br>
              <a:rPr lang="en-GB" sz="22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endParaRPr lang="en-GB" sz="2200" dirty="0">
              <a:solidFill>
                <a:schemeClr val="bg2">
                  <a:lumMod val="20000"/>
                  <a:lumOff val="8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สี่เหลี่ยมผืนผ้ามุมมน 12"/>
          <p:cNvSpPr/>
          <p:nvPr/>
        </p:nvSpPr>
        <p:spPr>
          <a:xfrm>
            <a:off x="2231169" y="1829039"/>
            <a:ext cx="5185651" cy="2347868"/>
          </a:xfrm>
          <a:prstGeom prst="roundRect">
            <a:avLst/>
          </a:prstGeom>
          <a:solidFill>
            <a:srgbClr val="FFCC9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กล่องข้อความ 10"/>
          <p:cNvSpPr txBox="1"/>
          <p:nvPr/>
        </p:nvSpPr>
        <p:spPr>
          <a:xfrm>
            <a:off x="3131840" y="2059972"/>
            <a:ext cx="3549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>
                <a:solidFill>
                  <a:srgbClr val="FF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แบบทดสอบหลังเรียน</a:t>
            </a:r>
            <a:endParaRPr lang="en-GB" sz="4400" b="1" dirty="0">
              <a:solidFill>
                <a:srgbClr val="FF0066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9" name="รูปภาพ 1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757" y="2813809"/>
            <a:ext cx="1132374" cy="11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/>
          <p:cNvSpPr/>
          <p:nvPr/>
        </p:nvSpPr>
        <p:spPr>
          <a:xfrm>
            <a:off x="0" y="0"/>
            <a:ext cx="9107993" cy="52163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0" y="0"/>
            <a:ext cx="9144000" cy="1052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0" name="รูปภาพ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76">
            <a:off x="8179997" y="4548022"/>
            <a:ext cx="887945" cy="605721"/>
          </a:xfrm>
          <a:prstGeom prst="rect">
            <a:avLst/>
          </a:prstGeom>
        </p:spPr>
      </p:pic>
      <p:sp>
        <p:nvSpPr>
          <p:cNvPr id="21" name="กล่องข้อความ 20"/>
          <p:cNvSpPr txBox="1"/>
          <p:nvPr/>
        </p:nvSpPr>
        <p:spPr>
          <a:xfrm>
            <a:off x="8267701" y="4720593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NEXT</a:t>
            </a:r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1619672" y="141722"/>
            <a:ext cx="6120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>
                <a:solidFill>
                  <a:srgbClr val="FF0066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แบบทดสอบหลังเรียน</a:t>
            </a:r>
            <a:r>
              <a:rPr lang="en-GB" sz="4400" b="1" dirty="0">
                <a:solidFill>
                  <a:srgbClr val="FF0066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(Post-test)</a:t>
            </a:r>
          </a:p>
        </p:txBody>
      </p:sp>
    </p:spTree>
    <p:extLst>
      <p:ext uri="{BB962C8B-B14F-4D97-AF65-F5344CB8AC3E}">
        <p14:creationId xmlns:p14="http://schemas.microsoft.com/office/powerpoint/2010/main" val="2800922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/>
          <p:cNvSpPr/>
          <p:nvPr/>
        </p:nvSpPr>
        <p:spPr>
          <a:xfrm>
            <a:off x="0" y="0"/>
            <a:ext cx="9107993" cy="52163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0" y="0"/>
            <a:ext cx="9144000" cy="1052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ชื่อเรื่อง 1"/>
          <p:cNvSpPr>
            <a:spLocks noGrp="1"/>
          </p:cNvSpPr>
          <p:nvPr>
            <p:ph type="title"/>
          </p:nvPr>
        </p:nvSpPr>
        <p:spPr>
          <a:xfrm>
            <a:off x="1907704" y="99653"/>
            <a:ext cx="5511300" cy="853580"/>
          </a:xfrm>
        </p:spPr>
        <p:txBody>
          <a:bodyPr/>
          <a:lstStyle/>
          <a:p>
            <a:r>
              <a:rPr lang="th-TH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คะแนนที่ได้   </a:t>
            </a:r>
            <a:r>
              <a:rPr lang="en-GB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th-TH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 คือ </a:t>
            </a:r>
            <a:endParaRPr lang="en-GB" sz="40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755576" y="1347614"/>
            <a:ext cx="69127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1.</a:t>
            </a:r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การให้การพยาบาลผู้ป่วย................................</a:t>
            </a:r>
            <a:b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GB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2.</a:t>
            </a:r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คะแนนจากการทำแบบทดสอบ</a:t>
            </a:r>
          </a:p>
          <a:p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ก่อนเรียน..............................</a:t>
            </a:r>
          </a:p>
          <a:p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หลังเรียน..............................</a:t>
            </a:r>
            <a:endParaRPr lang="en-GB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93336" y="2355726"/>
            <a:ext cx="2127558" cy="1935394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76">
            <a:off x="8179997" y="4548022"/>
            <a:ext cx="887945" cy="605721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8267701" y="4720593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NEXT</a:t>
            </a:r>
          </a:p>
        </p:txBody>
      </p:sp>
      <p:sp>
        <p:nvSpPr>
          <p:cNvPr id="2" name="กล่องข้อความ 1"/>
          <p:cNvSpPr txBox="1"/>
          <p:nvPr/>
        </p:nvSpPr>
        <p:spPr>
          <a:xfrm>
            <a:off x="5781045" y="1093369"/>
            <a:ext cx="3239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กรณีที่ได้ต่ำกว่า </a:t>
            </a:r>
            <a:r>
              <a:rPr lang="en-GB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60 </a:t>
            </a:r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คะแนน ขึ้นว่า ปรับปรุง</a:t>
            </a:r>
          </a:p>
          <a:p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กรณีได้มากกว่า </a:t>
            </a:r>
            <a:r>
              <a:rPr lang="en-GB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80 </a:t>
            </a:r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คะแนน ขึ้นว่า รับรางวัล</a:t>
            </a:r>
            <a:endParaRPr lang="en-GB" sz="1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45872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0" y="0"/>
            <a:ext cx="9107993" cy="52163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0" y="0"/>
            <a:ext cx="9144000" cy="1052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857400"/>
          </a:xfrm>
        </p:spPr>
        <p:txBody>
          <a:bodyPr/>
          <a:lstStyle/>
          <a:p>
            <a:r>
              <a:rPr lang="th-TH" sz="4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แผนการพยาบาลผู้ป่วย โรค </a:t>
            </a:r>
            <a:r>
              <a:rPr lang="en-GB" sz="4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COPD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23528" y="1131590"/>
            <a:ext cx="5511300" cy="3456384"/>
          </a:xfrm>
        </p:spPr>
        <p:txBody>
          <a:bodyPr/>
          <a:lstStyle/>
          <a:p>
            <a:pPr>
              <a:buNone/>
            </a:pPr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ปัญหาทางการพยาบาล</a:t>
            </a:r>
          </a:p>
          <a:p>
            <a:pPr>
              <a:buNone/>
            </a:pPr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ข้อมูลสนับสนุน</a:t>
            </a:r>
          </a:p>
          <a:p>
            <a:pPr>
              <a:buNone/>
            </a:pPr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วัตถุประสงค์</a:t>
            </a:r>
          </a:p>
          <a:p>
            <a:pPr>
              <a:buNone/>
            </a:pPr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เกณฑ์การประเมิน</a:t>
            </a:r>
          </a:p>
          <a:p>
            <a:pPr>
              <a:buNone/>
            </a:pPr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การพยาบาล</a:t>
            </a: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76">
            <a:off x="8179997" y="4548022"/>
            <a:ext cx="887945" cy="605721"/>
          </a:xfrm>
          <a:prstGeom prst="rect">
            <a:avLst/>
          </a:prstGeom>
        </p:spPr>
      </p:pic>
      <p:sp>
        <p:nvSpPr>
          <p:cNvPr id="11" name="กล่องข้อความ 10"/>
          <p:cNvSpPr txBox="1"/>
          <p:nvPr/>
        </p:nvSpPr>
        <p:spPr>
          <a:xfrm>
            <a:off x="8267701" y="4720593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2875106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" y="-1"/>
            <a:ext cx="4408265" cy="2909455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90" y="0"/>
            <a:ext cx="4408265" cy="2909455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3383500" y="1454726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633382" y="1579418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76">
            <a:off x="8153656" y="4567755"/>
            <a:ext cx="887945" cy="605721"/>
          </a:xfrm>
          <a:prstGeom prst="rect">
            <a:avLst/>
          </a:prstGeom>
        </p:spPr>
      </p:pic>
      <p:sp>
        <p:nvSpPr>
          <p:cNvPr id="15" name="กล่องข้อความ 14"/>
          <p:cNvSpPr txBox="1"/>
          <p:nvPr/>
        </p:nvSpPr>
        <p:spPr>
          <a:xfrm>
            <a:off x="8267701" y="4720593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NEXT</a:t>
            </a: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575655" y="974690"/>
            <a:ext cx="7956785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ชื่อเรื่อง 1"/>
          <p:cNvSpPr>
            <a:spLocks noGrp="1"/>
          </p:cNvSpPr>
          <p:nvPr>
            <p:ph type="title"/>
          </p:nvPr>
        </p:nvSpPr>
        <p:spPr>
          <a:xfrm>
            <a:off x="283600" y="1035484"/>
            <a:ext cx="8597579" cy="3832293"/>
          </a:xfrm>
        </p:spPr>
        <p:txBody>
          <a:bodyPr/>
          <a:lstStyle/>
          <a:p>
            <a:r>
              <a:rPr lang="en-GB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1.</a:t>
            </a:r>
            <a: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ผู้ใช้งานต้องทำแบบทดสอบก่อนเรียน จำนวน </a:t>
            </a:r>
            <a:r>
              <a:rPr lang="en-GB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10 </a:t>
            </a:r>
            <a: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</a:t>
            </a:r>
            <a:b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GB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2.</a:t>
            </a:r>
            <a: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ผู้ใช้งานศึกษาความรู้จากสื่อการเรียนการสอนจนเกิดความเข้าใจ และพร้อมที่จะเข้าสู่สถานการณ์จำลอง</a:t>
            </a:r>
            <a:br>
              <a:rPr lang="en-GB" sz="22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GB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  <a: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 ผู้ใช้งานมีเวลา </a:t>
            </a:r>
            <a:r>
              <a:rPr lang="en-GB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 </a:t>
            </a:r>
            <a: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นาที สำหรับให้การพยาบาลหลังขึ้นคำว่า </a:t>
            </a:r>
            <a:r>
              <a:rPr lang="en-GB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Start</a:t>
            </a:r>
            <a: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โดยมีคะแนนเต็ม 100 คะแนน </a:t>
            </a:r>
            <a:b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GB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4</a:t>
            </a:r>
            <a: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 ผู้ใช้งานต้องประเมินอาการผู้ป่วยตามหลัก </a:t>
            </a:r>
            <a:r>
              <a:rPr lang="en-GB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ABCDE </a:t>
            </a:r>
            <a: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ก่อนให้การพยาบาล</a:t>
            </a:r>
            <a:b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GB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</a:t>
            </a:r>
            <a: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GB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ผู้ใช้งานเลือกปฏิบัติการพยาบาลผู้ป่วยให้สอดคล้องของสถานการณ์ </a:t>
            </a:r>
            <a:b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GB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6</a:t>
            </a:r>
            <a: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 เมื่อผู้ใช้งานให้การพยาบาลเสร็จสิ้น ให้ทำแบบทดสอบหลังเรียน เพื่อประเมินความรู้ที่ได้จากการใช้สื่อออนไลน์ </a:t>
            </a:r>
            <a:b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GB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7</a:t>
            </a:r>
            <a: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 ผู้ใช้งานประเมินความพึงพอใจต่อการใช้สื่อออนไลน์</a:t>
            </a:r>
            <a:b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GB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8</a:t>
            </a:r>
            <a: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GB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โดยมีเกณฑ์คะแนน ดังนี้ </a:t>
            </a:r>
            <a:b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GB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&lt;60 คะแนน ปรับปรุง </a:t>
            </a:r>
            <a:b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GB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- 60-80 คะแนน ดี </a:t>
            </a:r>
            <a:b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GB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- 81-100 คะแนน ดีเยี่ยม ( ให้รางวัลเป็นข้อวินิจฉัยทางการพยาบาลและกิจกรรมการพยาบาล)</a:t>
            </a:r>
            <a:endParaRPr lang="en-GB" sz="2200" dirty="0">
              <a:solidFill>
                <a:schemeClr val="bg2">
                  <a:lumMod val="20000"/>
                  <a:lumOff val="8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683568" y="451470"/>
            <a:ext cx="1728192" cy="523220"/>
          </a:xfrm>
          <a:prstGeom prst="rect">
            <a:avLst/>
          </a:prstGeo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b="1" dirty="0">
                <a:solidFill>
                  <a:srgbClr val="FFC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คำแนะนำ</a:t>
            </a:r>
            <a:endParaRPr lang="en-GB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5379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/>
          <p:cNvSpPr/>
          <p:nvPr/>
        </p:nvSpPr>
        <p:spPr>
          <a:xfrm>
            <a:off x="0" y="9252"/>
            <a:ext cx="9144000" cy="51435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" y="-1"/>
            <a:ext cx="4408265" cy="2909455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90" y="0"/>
            <a:ext cx="4408265" cy="2909455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3383500" y="1454726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633382" y="1579418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ชื่อเรื่อง 1"/>
          <p:cNvSpPr>
            <a:spLocks noGrp="1"/>
          </p:cNvSpPr>
          <p:nvPr>
            <p:ph type="title"/>
          </p:nvPr>
        </p:nvSpPr>
        <p:spPr>
          <a:xfrm>
            <a:off x="492037" y="785893"/>
            <a:ext cx="7584032" cy="4247122"/>
          </a:xfrm>
        </p:spPr>
        <p:txBody>
          <a:bodyPr/>
          <a:lstStyle/>
          <a:p>
            <a:br>
              <a:rPr lang="en-GB" sz="22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endParaRPr lang="en-GB" sz="2200" dirty="0">
              <a:solidFill>
                <a:schemeClr val="bg2">
                  <a:lumMod val="20000"/>
                  <a:lumOff val="8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สี่เหลี่ยมผืนผ้ามุมมน 12"/>
          <p:cNvSpPr/>
          <p:nvPr/>
        </p:nvSpPr>
        <p:spPr>
          <a:xfrm>
            <a:off x="2086762" y="1407068"/>
            <a:ext cx="5185651" cy="2347868"/>
          </a:xfrm>
          <a:prstGeom prst="roundRect">
            <a:avLst/>
          </a:prstGeom>
          <a:solidFill>
            <a:srgbClr val="FFCC9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กล่องข้อความ 10"/>
          <p:cNvSpPr txBox="1"/>
          <p:nvPr/>
        </p:nvSpPr>
        <p:spPr>
          <a:xfrm>
            <a:off x="3015574" y="1749547"/>
            <a:ext cx="3549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>
                <a:solidFill>
                  <a:srgbClr val="FF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แบบทดสอบก่อนเรียน</a:t>
            </a:r>
            <a:endParaRPr lang="en-GB" sz="4400" b="1" dirty="0">
              <a:solidFill>
                <a:srgbClr val="FF0066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9" name="รูปภาพ 1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064" y="2532945"/>
            <a:ext cx="1132374" cy="11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51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/>
          <p:cNvSpPr/>
          <p:nvPr/>
        </p:nvSpPr>
        <p:spPr>
          <a:xfrm>
            <a:off x="0" y="0"/>
            <a:ext cx="9107993" cy="52163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0" y="0"/>
            <a:ext cx="9144000" cy="1052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0" name="รูปภาพ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76">
            <a:off x="8179997" y="4548022"/>
            <a:ext cx="887945" cy="605721"/>
          </a:xfrm>
          <a:prstGeom prst="rect">
            <a:avLst/>
          </a:prstGeom>
        </p:spPr>
      </p:pic>
      <p:sp>
        <p:nvSpPr>
          <p:cNvPr id="21" name="กล่องข้อความ 20"/>
          <p:cNvSpPr txBox="1"/>
          <p:nvPr/>
        </p:nvSpPr>
        <p:spPr>
          <a:xfrm>
            <a:off x="8267701" y="4720593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NEXT</a:t>
            </a:r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1619672" y="123478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>
                <a:solidFill>
                  <a:srgbClr val="FF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แบบทดสอบก่อนเรียน</a:t>
            </a:r>
            <a:r>
              <a:rPr lang="en-GB" sz="4400" b="1" dirty="0">
                <a:solidFill>
                  <a:srgbClr val="FF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(Pre-test)</a:t>
            </a:r>
          </a:p>
        </p:txBody>
      </p:sp>
    </p:spTree>
    <p:extLst>
      <p:ext uri="{BB962C8B-B14F-4D97-AF65-F5344CB8AC3E}">
        <p14:creationId xmlns:p14="http://schemas.microsoft.com/office/powerpoint/2010/main" val="3661633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" y="-1"/>
            <a:ext cx="4408265" cy="2909455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90" y="0"/>
            <a:ext cx="4408265" cy="2909455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3383500" y="1454726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633382" y="1579418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76">
            <a:off x="8179997" y="4548022"/>
            <a:ext cx="887945" cy="605721"/>
          </a:xfrm>
          <a:prstGeom prst="rect">
            <a:avLst/>
          </a:prstGeom>
        </p:spPr>
      </p:pic>
      <p:sp>
        <p:nvSpPr>
          <p:cNvPr id="15" name="กล่องข้อความ 14"/>
          <p:cNvSpPr txBox="1"/>
          <p:nvPr/>
        </p:nvSpPr>
        <p:spPr>
          <a:xfrm>
            <a:off x="8267701" y="4720593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NEXT</a:t>
            </a:r>
          </a:p>
        </p:txBody>
      </p:sp>
      <p:sp>
        <p:nvSpPr>
          <p:cNvPr id="17" name="ชื่อเรื่อง 1"/>
          <p:cNvSpPr>
            <a:spLocks noGrp="1"/>
          </p:cNvSpPr>
          <p:nvPr>
            <p:ph type="title"/>
          </p:nvPr>
        </p:nvSpPr>
        <p:spPr>
          <a:xfrm>
            <a:off x="492037" y="785893"/>
            <a:ext cx="7584032" cy="4247122"/>
          </a:xfrm>
        </p:spPr>
        <p:txBody>
          <a:bodyPr/>
          <a:lstStyle/>
          <a:p>
            <a:br>
              <a:rPr lang="en-GB" sz="22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endParaRPr lang="en-GB" sz="2200" dirty="0">
              <a:solidFill>
                <a:schemeClr val="bg2">
                  <a:lumMod val="20000"/>
                  <a:lumOff val="8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สี่เหลี่ยมผืนผ้ามุมมน 15"/>
          <p:cNvSpPr/>
          <p:nvPr/>
        </p:nvSpPr>
        <p:spPr>
          <a:xfrm>
            <a:off x="3535351" y="675408"/>
            <a:ext cx="1787387" cy="96203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ขั้นปฏิบัติ</a:t>
            </a:r>
          </a:p>
          <a:p>
            <a:pPr algn="ctr"/>
            <a:r>
              <a:rPr lang="en-GB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Scenario</a:t>
            </a:r>
          </a:p>
        </p:txBody>
      </p:sp>
      <p:sp>
        <p:nvSpPr>
          <p:cNvPr id="2" name="กล่องข้อความ 1"/>
          <p:cNvSpPr txBox="1"/>
          <p:nvPr/>
        </p:nvSpPr>
        <p:spPr>
          <a:xfrm>
            <a:off x="1386964" y="1910030"/>
            <a:ext cx="4481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1.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ศึกษาเนื้อหาเกี่ยวกับโรคปอดอุดกั้นเรื้อรัง</a:t>
            </a:r>
          </a:p>
          <a:p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2.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ศึกษาประวัติการเจ็บป่วย</a:t>
            </a:r>
          </a:p>
          <a:p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3.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เริ่มเล่นสถานการณ์</a:t>
            </a:r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2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2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ภายในเวลา </a:t>
            </a:r>
            <a:r>
              <a:rPr lang="en-GB" sz="2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 </a:t>
            </a:r>
            <a:r>
              <a:rPr lang="th-TH" sz="2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นาที </a:t>
            </a:r>
            <a:r>
              <a:rPr lang="en-GB" sz="2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2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</a:t>
            </a:r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ประเมินอาการตามหลัก </a:t>
            </a:r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ABCDE</a:t>
            </a:r>
          </a:p>
          <a:p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- 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ให้การพยาบาลตามอาการของผู้ป่วย</a:t>
            </a:r>
          </a:p>
          <a:p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</a:t>
            </a:r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รายงานแพทย์ตามหลัก </a:t>
            </a:r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SBAR </a:t>
            </a:r>
            <a:endParaRPr lang="th-TH" sz="24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GB" sz="24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4971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478" r="233"/>
          <a:stretch/>
        </p:blipFill>
        <p:spPr>
          <a:xfrm>
            <a:off x="219487" y="441704"/>
            <a:ext cx="8924513" cy="4391025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082" y="67001"/>
            <a:ext cx="3860848" cy="1293019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61" y="252255"/>
            <a:ext cx="5123949" cy="4493227"/>
          </a:xfrm>
          <a:prstGeom prst="rect">
            <a:avLst/>
          </a:prstGeom>
        </p:spPr>
      </p:pic>
      <p:sp>
        <p:nvSpPr>
          <p:cNvPr id="8" name="สี่เหลี่ยมผืนผ้า 7"/>
          <p:cNvSpPr/>
          <p:nvPr/>
        </p:nvSpPr>
        <p:spPr>
          <a:xfrm>
            <a:off x="1234366" y="3538908"/>
            <a:ext cx="2970140" cy="14150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9" t="2619" r="28479" b="-812"/>
          <a:stretch/>
        </p:blipFill>
        <p:spPr>
          <a:xfrm>
            <a:off x="1528629" y="1458828"/>
            <a:ext cx="2153652" cy="2911078"/>
          </a:xfrm>
          <a:prstGeom prst="ellipse">
            <a:avLst/>
          </a:prstGeom>
        </p:spPr>
      </p:pic>
      <p:sp>
        <p:nvSpPr>
          <p:cNvPr id="9" name="กล่องข้อความ 8"/>
          <p:cNvSpPr txBox="1"/>
          <p:nvPr/>
        </p:nvSpPr>
        <p:spPr>
          <a:xfrm>
            <a:off x="5258980" y="67001"/>
            <a:ext cx="234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มาทำความรู้จักกับโรค</a:t>
            </a:r>
            <a:endParaRPr lang="en-GB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กล่องข้อความ 10"/>
          <p:cNvSpPr txBox="1"/>
          <p:nvPr/>
        </p:nvSpPr>
        <p:spPr>
          <a:xfrm>
            <a:off x="7755610" y="172788"/>
            <a:ext cx="8592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COPD</a:t>
            </a:r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5293512" y="685990"/>
            <a:ext cx="347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Chronic obstructive pulmonary disease</a:t>
            </a: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" r="43546"/>
          <a:stretch/>
        </p:blipFill>
        <p:spPr>
          <a:xfrm rot="10800000">
            <a:off x="6531124" y="4566841"/>
            <a:ext cx="2001428" cy="388507"/>
          </a:xfrm>
          <a:prstGeom prst="rect">
            <a:avLst/>
          </a:prstGeom>
        </p:spPr>
      </p:pic>
      <p:pic>
        <p:nvPicPr>
          <p:cNvPr id="15" name="รูปภาพ 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" r="43546"/>
          <a:stretch/>
        </p:blipFill>
        <p:spPr>
          <a:xfrm rot="10800000">
            <a:off x="4504045" y="4577183"/>
            <a:ext cx="2001428" cy="388507"/>
          </a:xfrm>
          <a:prstGeom prst="rect">
            <a:avLst/>
          </a:prstGeom>
        </p:spPr>
      </p:pic>
      <p:pic>
        <p:nvPicPr>
          <p:cNvPr id="16" name="รูปภาพ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" r="43546"/>
          <a:stretch/>
        </p:blipFill>
        <p:spPr>
          <a:xfrm rot="10800000">
            <a:off x="2425786" y="4583518"/>
            <a:ext cx="2001428" cy="388507"/>
          </a:xfrm>
          <a:prstGeom prst="rect">
            <a:avLst/>
          </a:prstGeom>
        </p:spPr>
      </p:pic>
      <p:pic>
        <p:nvPicPr>
          <p:cNvPr id="17" name="รูปภาพ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" r="43546"/>
          <a:stretch/>
        </p:blipFill>
        <p:spPr>
          <a:xfrm rot="10800000">
            <a:off x="371226" y="4571308"/>
            <a:ext cx="2001428" cy="388507"/>
          </a:xfrm>
          <a:prstGeom prst="rect">
            <a:avLst/>
          </a:prstGeom>
        </p:spPr>
      </p:pic>
      <p:pic>
        <p:nvPicPr>
          <p:cNvPr id="20" name="รูปภาพ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76">
            <a:off x="8179997" y="4548022"/>
            <a:ext cx="887945" cy="605721"/>
          </a:xfrm>
          <a:prstGeom prst="rect">
            <a:avLst/>
          </a:prstGeom>
        </p:spPr>
      </p:pic>
      <p:sp>
        <p:nvSpPr>
          <p:cNvPr id="21" name="กล่องข้อความ 20"/>
          <p:cNvSpPr txBox="1"/>
          <p:nvPr/>
        </p:nvSpPr>
        <p:spPr>
          <a:xfrm>
            <a:off x="8267701" y="4720593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NEXT</a:t>
            </a:r>
          </a:p>
        </p:txBody>
      </p:sp>
      <p:sp>
        <p:nvSpPr>
          <p:cNvPr id="2" name="รูปห้าเหลี่ยม 1"/>
          <p:cNvSpPr/>
          <p:nvPr/>
        </p:nvSpPr>
        <p:spPr>
          <a:xfrm>
            <a:off x="6084168" y="1203598"/>
            <a:ext cx="2183533" cy="320834"/>
          </a:xfrm>
          <a:prstGeom prst="homePlate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ความหมาย</a:t>
            </a:r>
            <a:endParaRPr lang="en-GB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4" name="รูปห้าเหลี่ยม 23"/>
          <p:cNvSpPr/>
          <p:nvPr/>
        </p:nvSpPr>
        <p:spPr>
          <a:xfrm>
            <a:off x="6096153" y="1635646"/>
            <a:ext cx="2183533" cy="320834"/>
          </a:xfrm>
          <a:prstGeom prst="homePlate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อาการและอาการแสดง</a:t>
            </a:r>
            <a:endParaRPr lang="en-GB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5" name="รูปห้าเหลี่ยม 24"/>
          <p:cNvSpPr/>
          <p:nvPr/>
        </p:nvSpPr>
        <p:spPr>
          <a:xfrm>
            <a:off x="6096153" y="2067694"/>
            <a:ext cx="2183533" cy="320834"/>
          </a:xfrm>
          <a:prstGeom prst="homePlate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สาเหตุ</a:t>
            </a:r>
            <a:endParaRPr lang="en-GB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6" name="รูปห้าเหลี่ยม 25"/>
          <p:cNvSpPr/>
          <p:nvPr/>
        </p:nvSpPr>
        <p:spPr>
          <a:xfrm>
            <a:off x="6097806" y="2499742"/>
            <a:ext cx="2183533" cy="320834"/>
          </a:xfrm>
          <a:prstGeom prst="homePlate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พยาธิสภาพ</a:t>
            </a:r>
            <a:endParaRPr lang="en-GB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" name="รูปห้าเหลี่ยม 26"/>
          <p:cNvSpPr/>
          <p:nvPr/>
        </p:nvSpPr>
        <p:spPr>
          <a:xfrm>
            <a:off x="6096153" y="2931790"/>
            <a:ext cx="2183533" cy="320834"/>
          </a:xfrm>
          <a:prstGeom prst="homePlate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การประเมิน</a:t>
            </a:r>
            <a:endParaRPr lang="en-GB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6" name="ตัวเชื่อมต่อตรง 5"/>
          <p:cNvCxnSpPr/>
          <p:nvPr/>
        </p:nvCxnSpPr>
        <p:spPr>
          <a:xfrm>
            <a:off x="5724128" y="1101222"/>
            <a:ext cx="14486" cy="2848771"/>
          </a:xfrm>
          <a:prstGeom prst="line">
            <a:avLst/>
          </a:prstGeom>
          <a:ln w="381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ตัวเชื่อมต่อตรง 27"/>
          <p:cNvCxnSpPr>
            <a:stCxn id="2" idx="1"/>
          </p:cNvCxnSpPr>
          <p:nvPr/>
        </p:nvCxnSpPr>
        <p:spPr>
          <a:xfrm flipH="1">
            <a:off x="5739461" y="1364015"/>
            <a:ext cx="344707" cy="10091"/>
          </a:xfrm>
          <a:prstGeom prst="line">
            <a:avLst/>
          </a:prstGeom>
          <a:ln w="381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ตัวเชื่อมต่อตรง 30"/>
          <p:cNvCxnSpPr/>
          <p:nvPr/>
        </p:nvCxnSpPr>
        <p:spPr>
          <a:xfrm flipH="1">
            <a:off x="5738614" y="1779662"/>
            <a:ext cx="344707" cy="10091"/>
          </a:xfrm>
          <a:prstGeom prst="line">
            <a:avLst/>
          </a:prstGeom>
          <a:ln w="381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ตัวเชื่อมต่อตรง 31"/>
          <p:cNvCxnSpPr/>
          <p:nvPr/>
        </p:nvCxnSpPr>
        <p:spPr>
          <a:xfrm flipH="1">
            <a:off x="5751446" y="2211710"/>
            <a:ext cx="344707" cy="10091"/>
          </a:xfrm>
          <a:prstGeom prst="line">
            <a:avLst/>
          </a:prstGeom>
          <a:ln w="381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ตัวเชื่อมต่อตรง 32"/>
          <p:cNvCxnSpPr/>
          <p:nvPr/>
        </p:nvCxnSpPr>
        <p:spPr>
          <a:xfrm flipH="1">
            <a:off x="5743332" y="3075806"/>
            <a:ext cx="344707" cy="10091"/>
          </a:xfrm>
          <a:prstGeom prst="line">
            <a:avLst/>
          </a:prstGeom>
          <a:ln w="381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ตัวเชื่อมต่อตรง 33"/>
          <p:cNvCxnSpPr/>
          <p:nvPr/>
        </p:nvCxnSpPr>
        <p:spPr>
          <a:xfrm flipH="1">
            <a:off x="5731795" y="3569771"/>
            <a:ext cx="344707" cy="10091"/>
          </a:xfrm>
          <a:prstGeom prst="line">
            <a:avLst/>
          </a:prstGeom>
          <a:ln w="381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รูปห้าเหลี่ยม 34"/>
          <p:cNvSpPr/>
          <p:nvPr/>
        </p:nvSpPr>
        <p:spPr>
          <a:xfrm>
            <a:off x="6084168" y="3363838"/>
            <a:ext cx="2183533" cy="320834"/>
          </a:xfrm>
          <a:prstGeom prst="homePlate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การรักษา</a:t>
            </a:r>
            <a:endParaRPr lang="en-GB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6" name="รูปห้าเหลี่ยม 35"/>
          <p:cNvSpPr/>
          <p:nvPr/>
        </p:nvSpPr>
        <p:spPr>
          <a:xfrm>
            <a:off x="6084168" y="3795886"/>
            <a:ext cx="2183533" cy="320834"/>
          </a:xfrm>
          <a:prstGeom prst="homePlate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การฟื้นฟูสภาพ</a:t>
            </a:r>
            <a:endParaRPr lang="en-GB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37" name="ตัวเชื่อมต่อตรง 36"/>
          <p:cNvCxnSpPr/>
          <p:nvPr/>
        </p:nvCxnSpPr>
        <p:spPr>
          <a:xfrm flipH="1">
            <a:off x="5745258" y="2643758"/>
            <a:ext cx="344707" cy="10091"/>
          </a:xfrm>
          <a:prstGeom prst="line">
            <a:avLst/>
          </a:prstGeom>
          <a:ln w="381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ตัวเชื่อมต่อตรง 37"/>
          <p:cNvCxnSpPr/>
          <p:nvPr/>
        </p:nvCxnSpPr>
        <p:spPr>
          <a:xfrm flipH="1">
            <a:off x="5726007" y="3939902"/>
            <a:ext cx="344707" cy="10091"/>
          </a:xfrm>
          <a:prstGeom prst="line">
            <a:avLst/>
          </a:prstGeom>
          <a:ln w="381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กล่องข้อความ 12"/>
          <p:cNvSpPr txBox="1"/>
          <p:nvPr/>
        </p:nvSpPr>
        <p:spPr>
          <a:xfrm>
            <a:off x="5513648" y="4240772"/>
            <a:ext cx="359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www.ncsonline.com/</a:t>
            </a:r>
            <a:r>
              <a:rPr lang="th-TH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โรคปอดอุดกั้นเรื้อรัง.</a:t>
            </a:r>
            <a:r>
              <a:rPr lang="en-GB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pdf</a:t>
            </a:r>
          </a:p>
        </p:txBody>
      </p:sp>
    </p:spTree>
    <p:extLst>
      <p:ext uri="{BB962C8B-B14F-4D97-AF65-F5344CB8AC3E}">
        <p14:creationId xmlns:p14="http://schemas.microsoft.com/office/powerpoint/2010/main" val="382753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/>
          <p:cNvSpPr/>
          <p:nvPr/>
        </p:nvSpPr>
        <p:spPr>
          <a:xfrm>
            <a:off x="-36007" y="0"/>
            <a:ext cx="9144000" cy="51435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" y="-1"/>
            <a:ext cx="4408265" cy="2909455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90" y="0"/>
            <a:ext cx="4408265" cy="2909455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3383500" y="1454726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633382" y="1579418"/>
            <a:ext cx="1107892" cy="16417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2339752" y="1468978"/>
            <a:ext cx="62352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ผู้ป่วยชายชื่อ นายรัก</a:t>
            </a:r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ใจดี อายุ </a:t>
            </a:r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68 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ปี มีอาการไอ และหายใจลำบาก มีประวัติสูบบุหรี่มา </a:t>
            </a:r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30 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ปี และป่วยเป็นโรคปอดอุดกั้นเรื้อรัง  </a:t>
            </a:r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 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ปี รักษาด้วย  </a:t>
            </a:r>
            <a:r>
              <a:rPr lang="en-GB" sz="2400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Ventolin</a:t>
            </a:r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MDI 2 puff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prn, 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Seretide</a:t>
            </a:r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inhaler 1 puff bid,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  <a:r>
              <a:rPr lang="en-GB" sz="2400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Sulbutamol</a:t>
            </a:r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5 mg 1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tab </a:t>
            </a:r>
            <a:r>
              <a:rPr lang="en-GB" sz="2400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tid</a:t>
            </a:r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pc </a:t>
            </a:r>
            <a:endParaRPr lang="th-TH" sz="24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</a:t>
            </a:r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เดือนก่อน เริ่มมีอาการเหนื่อยมากขึ้น </a:t>
            </a:r>
            <a:endParaRPr lang="en-GB" sz="24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1 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วันก่อน ไอบ่อย เสมหะขาวขุ่น เหนียว ปริมาณมาก หายใจเหนื่อยหอบ</a:t>
            </a:r>
            <a:r>
              <a:rPr lang="en-GB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ญาติจึงนำส่งโรงพยาบาล</a:t>
            </a:r>
            <a:endParaRPr lang="en-GB" sz="24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GB" sz="24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3" t="5535" r="25733" b="35094"/>
          <a:stretch/>
        </p:blipFill>
        <p:spPr>
          <a:xfrm>
            <a:off x="395536" y="1263025"/>
            <a:ext cx="2088515" cy="3446779"/>
          </a:xfrm>
          <a:prstGeom prst="rect">
            <a:avLst/>
          </a:prstGeom>
        </p:spPr>
      </p:pic>
      <p:sp>
        <p:nvSpPr>
          <p:cNvPr id="18" name="สี่เหลี่ยมผืนผ้ามุมมน 17"/>
          <p:cNvSpPr/>
          <p:nvPr/>
        </p:nvSpPr>
        <p:spPr>
          <a:xfrm>
            <a:off x="3923928" y="594210"/>
            <a:ext cx="2945363" cy="753404"/>
          </a:xfrm>
          <a:prstGeom prst="roundRect">
            <a:avLst/>
          </a:prstGeom>
          <a:solidFill>
            <a:srgbClr val="BD1E8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7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ประวัติการเจ็บป่วย</a:t>
            </a:r>
            <a:endParaRPr lang="en-GB" sz="27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76">
            <a:off x="8179997" y="4548022"/>
            <a:ext cx="887945" cy="605721"/>
          </a:xfrm>
          <a:prstGeom prst="rect">
            <a:avLst/>
          </a:prstGeom>
        </p:spPr>
      </p:pic>
      <p:sp>
        <p:nvSpPr>
          <p:cNvPr id="13" name="กล่องข้อความ 12"/>
          <p:cNvSpPr txBox="1"/>
          <p:nvPr/>
        </p:nvSpPr>
        <p:spPr>
          <a:xfrm>
            <a:off x="8267701" y="4720593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3180913646"/>
      </p:ext>
    </p:extLst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2613</TotalTime>
  <Words>2058</Words>
  <Application>Microsoft Office PowerPoint</Application>
  <PresentationFormat>On-screen Show (16:9)</PresentationFormat>
  <Paragraphs>426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TH Sarabun New</vt:lpstr>
      <vt:lpstr>Lato Hairline</vt:lpstr>
      <vt:lpstr>Arial</vt:lpstr>
      <vt:lpstr>Adobe Gothic Std B</vt:lpstr>
      <vt:lpstr>Lato Light</vt:lpstr>
      <vt:lpstr>Calibri</vt:lpstr>
      <vt:lpstr>Adobe Fan Heiti Std B</vt:lpstr>
      <vt:lpstr>5011_thE_Little_Uki_noworry</vt:lpstr>
      <vt:lpstr>TH SarabunPSK</vt:lpstr>
      <vt:lpstr>Eglamour template</vt:lpstr>
      <vt:lpstr>PowerPoint Presentation</vt:lpstr>
      <vt:lpstr>PowerPoint Presentation</vt:lpstr>
      <vt:lpstr>      1. ผู้ใช้งานสามารถประเมินสภาพผู้ป่วยโรคปอดอุดกั้นเรื้อรังได้ถูกต้อง ครบถ้วนตามหลัก A B C D E          2. ผู้ใช้งานสามารถรายงานแพทย์ตามหลัก SBAR ได้          3. ผู้ใช้งานสามารถปฏิบัติการดูแลช่วยเหลือผู้ป่วยที่มีภาวะปอดอุดกั้นเรื้อรังตามสถานการณ์ได้</vt:lpstr>
      <vt:lpstr>1. ผู้ใช้งานต้องทำแบบทดสอบก่อนเรียน จำนวน 10 ข้อ 2. ผู้ใช้งานศึกษาความรู้จากสื่อการเรียนการสอนจนเกิดความเข้าใจ และพร้อมที่จะเข้าสู่สถานการณ์จำลอง 3. ผู้ใช้งานมีเวลา 5 นาที สำหรับให้การพยาบาลหลังขึ้นคำว่า Start โดยมีคะแนนเต็ม 100 คะแนน  4. ผู้ใช้งานต้องประเมินอาการผู้ป่วยตามหลัก ABCDE ก่อนให้การพยาบาล 5. ผู้ใช้งานเลือกปฏิบัติการพยาบาลผู้ป่วยให้สอดคล้องของสถานการณ์  6. เมื่อผู้ใช้งานให้การพยาบาลเสร็จสิ้น ให้ทำแบบทดสอบหลังเรียน เพื่อประเมินความรู้ที่ได้จากการใช้สื่อออนไลน์  7. ผู้ใช้งานประเมินความพึงพอใจต่อการใช้สื่อออนไลน์ 8. โดยมีเกณฑ์คะแนน ดังนี้   - &lt;60 คะแนน ปรับปรุง   - 60-80 คะแนน ดี   - 81-100 คะแนน ดีเยี่ยม ( ให้รางวัลเป็นข้อวินิจฉัยทางการพยาบาลและกิจกรรมการพยาบาล)</vt:lpstr>
      <vt:lpstr> 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กรณีที่ 1 รายงานแพทย์ตามหลัก SBAR ได้มากกว่าหรือเท่ากับ 60 %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กรณีที่ 2 ถ้าหากรายงานแพทย์ตามหลัก SBAR ได้น้อยกว่า 60 % </vt:lpstr>
      <vt:lpstr>PowerPoint Presentation</vt:lpstr>
      <vt:lpstr>PowerPoint Presentation</vt:lpstr>
      <vt:lpstr>PowerPoint Presentation</vt:lpstr>
      <vt:lpstr>     1. ทำแบบทดสอบหลังการเรียนรู้ 10 ข้อ         2. สรุปคะแนนที่ได้จากการทำแบบทดสอบก่อน-หลังเรียน         3. ประเมินความพึงพอใจในการใช้สื่อ</vt:lpstr>
      <vt:lpstr>PowerPoint Presentation</vt:lpstr>
      <vt:lpstr>PowerPoint Presentation</vt:lpstr>
      <vt:lpstr> </vt:lpstr>
      <vt:lpstr>PowerPoint Presentation</vt:lpstr>
      <vt:lpstr> </vt:lpstr>
      <vt:lpstr>PowerPoint Presentation</vt:lpstr>
      <vt:lpstr>คะแนนที่ได้   2 ส่วน คือ </vt:lpstr>
      <vt:lpstr>แผนการพยาบาลผู้ป่วย โรค COPD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Administrator</dc:creator>
  <cp:lastModifiedBy>Kittisak Kamonwat</cp:lastModifiedBy>
  <cp:revision>180</cp:revision>
  <dcterms:modified xsi:type="dcterms:W3CDTF">2017-11-13T05:06:59Z</dcterms:modified>
</cp:coreProperties>
</file>